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9" r:id="rId1"/>
  </p:sldMasterIdLst>
  <p:notesMasterIdLst>
    <p:notesMasterId r:id="rId20"/>
  </p:notesMasterIdLst>
  <p:sldIdLst>
    <p:sldId id="256" r:id="rId2"/>
    <p:sldId id="258" r:id="rId3"/>
    <p:sldId id="262" r:id="rId4"/>
    <p:sldId id="297" r:id="rId5"/>
    <p:sldId id="299" r:id="rId6"/>
    <p:sldId id="305" r:id="rId7"/>
    <p:sldId id="301" r:id="rId8"/>
    <p:sldId id="260" r:id="rId9"/>
    <p:sldId id="307" r:id="rId10"/>
    <p:sldId id="308" r:id="rId11"/>
    <p:sldId id="309" r:id="rId12"/>
    <p:sldId id="310" r:id="rId13"/>
    <p:sldId id="313" r:id="rId14"/>
    <p:sldId id="312" r:id="rId15"/>
    <p:sldId id="315" r:id="rId16"/>
    <p:sldId id="302" r:id="rId17"/>
    <p:sldId id="316" r:id="rId18"/>
    <p:sldId id="269" r:id="rId19"/>
  </p:sldIdLst>
  <p:sldSz cx="9144000" cy="5143500" type="screen16x9"/>
  <p:notesSz cx="6858000" cy="9144000"/>
  <p:embeddedFontLst>
    <p:embeddedFont>
      <p:font typeface="Advent Pro Light" panose="020B0604020202020204" charset="0"/>
      <p:regular r:id="rId21"/>
      <p:bold r:id="rId22"/>
    </p:embeddedFont>
    <p:embeddedFont>
      <p:font typeface="Anton" panose="020B0604020202020204" charset="0"/>
      <p:regular r:id="rId23"/>
    </p:embeddedFon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Cambria Math" panose="02040503050406030204" pitchFamily="18" charset="0"/>
      <p:regular r:id="rId28"/>
    </p:embeddedFont>
    <p:embeddedFont>
      <p:font typeface="Fira Sans Condensed" panose="020B0604020202020204" charset="0"/>
      <p:regular r:id="rId29"/>
      <p:bold r:id="rId30"/>
      <p:italic r:id="rId31"/>
      <p:boldItalic r:id="rId32"/>
    </p:embeddedFont>
    <p:embeddedFont>
      <p:font typeface="Fira Sans Condensed Light" panose="020B0604020202020204" charset="0"/>
      <p:regular r:id="rId33"/>
      <p:bold r:id="rId34"/>
      <p:italic r:id="rId35"/>
      <p:boldItalic r:id="rId36"/>
    </p:embeddedFont>
    <p:embeddedFont>
      <p:font typeface="Josefin Slab" panose="020B0604020202020204" charset="0"/>
      <p:regular r:id="rId37"/>
      <p:bold r:id="rId38"/>
      <p:italic r:id="rId39"/>
      <p:boldItalic r:id="rId40"/>
    </p:embeddedFont>
    <p:embeddedFont>
      <p:font typeface="MS Mincho" panose="02020609040205080304" pitchFamily="49" charset="-128"/>
      <p:regular r:id="rId41"/>
    </p:embeddedFont>
    <p:embeddedFont>
      <p:font typeface="Rajdhani" panose="020B0604020202020204" charset="0"/>
      <p:regular r:id="rId42"/>
      <p:bold r:id="rId4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o Ngoc Long" initials="VNL" lastIdx="1" clrIdx="0">
    <p:extLst>
      <p:ext uri="{19B8F6BF-5375-455C-9EA6-DF929625EA0E}">
        <p15:presenceInfo xmlns:p15="http://schemas.microsoft.com/office/powerpoint/2012/main" userId="a14d1dfc29793f6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4FCE7BA-F2A6-4962-B191-C5FF6333F7DF}">
  <a:tblStyle styleId="{64FCE7BA-F2A6-4962-B191-C5FF6333F7D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8" d="100"/>
          <a:sy n="138" d="100"/>
        </p:scale>
        <p:origin x="75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9" Type="http://schemas.openxmlformats.org/officeDocument/2006/relationships/font" Target="fonts/font19.fntdata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42" Type="http://schemas.openxmlformats.org/officeDocument/2006/relationships/font" Target="fonts/font22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font" Target="fonts/font17.fntdata"/><Relationship Id="rId40" Type="http://schemas.openxmlformats.org/officeDocument/2006/relationships/font" Target="fonts/font20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font" Target="fonts/font1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4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font" Target="fonts/font15.fntdata"/><Relationship Id="rId43" Type="http://schemas.openxmlformats.org/officeDocument/2006/relationships/font" Target="fonts/font23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font" Target="fonts/font18.fntdata"/><Relationship Id="rId46" Type="http://schemas.openxmlformats.org/officeDocument/2006/relationships/viewProps" Target="viewProps.xml"/><Relationship Id="rId20" Type="http://schemas.openxmlformats.org/officeDocument/2006/relationships/notesMaster" Target="notesMasters/notesMaster1.xml"/><Relationship Id="rId41" Type="http://schemas.openxmlformats.org/officeDocument/2006/relationships/font" Target="fonts/font21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BDC7-412E-A70B-75B588F38544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BDC7-412E-A70B-75B588F38544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BDC7-412E-A70B-75B588F38544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BDC7-412E-A70B-75B588F38544}"/>
              </c:ext>
            </c:extLst>
          </c:dPt>
          <c:cat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0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80</c:v>
                </c:pt>
                <c:pt idx="1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044-42E8-B541-5B2477630B4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708a6ee8a1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708a6ee8a1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708a6ee8a1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708a6ee8a1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708a6ee8a1_0_4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708a6ee8a1_0_4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708a6ee8a1_0_4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708a6ee8a1_0_4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08379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708a6ee8a1_0_3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708a6ee8a1_0_3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708a6ee8a1_0_3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708a6ee8a1_0_3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16885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708a6ee8a1_0_4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708a6ee8a1_0_4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68015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g65abef0139_0_1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6" name="Google Shape;746;g65abef0139_0_1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20000" y="1139150"/>
            <a:ext cx="4404000" cy="259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7200">
                <a:solidFill>
                  <a:srgbClr val="F3F3F3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20000" y="3585075"/>
            <a:ext cx="3384900" cy="4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F3F3F3"/>
                </a:solidFill>
                <a:latin typeface="Advent Pro Light"/>
                <a:ea typeface="Advent Pro Light"/>
                <a:cs typeface="Advent Pro Light"/>
                <a:sym typeface="Advent Pro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LANK_1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5"/>
          <p:cNvSpPr txBox="1">
            <a:spLocks noGrp="1"/>
          </p:cNvSpPr>
          <p:nvPr>
            <p:ph type="subTitle" idx="1"/>
          </p:nvPr>
        </p:nvSpPr>
        <p:spPr>
          <a:xfrm flipH="1">
            <a:off x="5584135" y="2904500"/>
            <a:ext cx="1701300" cy="44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800"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18" name="Google Shape;18;p5"/>
          <p:cNvSpPr txBox="1">
            <a:spLocks noGrp="1"/>
          </p:cNvSpPr>
          <p:nvPr>
            <p:ph type="subTitle" idx="2"/>
          </p:nvPr>
        </p:nvSpPr>
        <p:spPr>
          <a:xfrm flipH="1">
            <a:off x="5079300" y="3229525"/>
            <a:ext cx="2711100" cy="7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19" name="Google Shape;19;p5"/>
          <p:cNvSpPr txBox="1">
            <a:spLocks noGrp="1"/>
          </p:cNvSpPr>
          <p:nvPr>
            <p:ph type="subTitle" idx="3"/>
          </p:nvPr>
        </p:nvSpPr>
        <p:spPr>
          <a:xfrm flipH="1">
            <a:off x="1858635" y="2904500"/>
            <a:ext cx="1701300" cy="44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800"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subTitle" idx="4"/>
          </p:nvPr>
        </p:nvSpPr>
        <p:spPr>
          <a:xfrm flipH="1">
            <a:off x="1353800" y="3229525"/>
            <a:ext cx="2711100" cy="7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9"/>
          <p:cNvSpPr txBox="1">
            <a:spLocks noGrp="1"/>
          </p:cNvSpPr>
          <p:nvPr>
            <p:ph type="title"/>
          </p:nvPr>
        </p:nvSpPr>
        <p:spPr>
          <a:xfrm>
            <a:off x="2422250" y="1418700"/>
            <a:ext cx="4299600" cy="230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7200">
                <a:solidFill>
                  <a:srgbClr val="F3F3F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0"/>
          <p:cNvSpPr txBox="1">
            <a:spLocks noGrp="1"/>
          </p:cNvSpPr>
          <p:nvPr>
            <p:ph type="title"/>
          </p:nvPr>
        </p:nvSpPr>
        <p:spPr>
          <a:xfrm>
            <a:off x="522825" y="971850"/>
            <a:ext cx="3787800" cy="31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6000">
                <a:solidFill>
                  <a:srgbClr val="F3F3F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3" name="Google Shape;33;p10"/>
          <p:cNvSpPr txBox="1">
            <a:spLocks noGrp="1"/>
          </p:cNvSpPr>
          <p:nvPr>
            <p:ph type="subTitle" idx="1"/>
          </p:nvPr>
        </p:nvSpPr>
        <p:spPr>
          <a:xfrm>
            <a:off x="4799950" y="1954200"/>
            <a:ext cx="19401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>
                <a:solidFill>
                  <a:srgbClr val="F3F3F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4" name="Google Shape;34;p10"/>
          <p:cNvSpPr txBox="1">
            <a:spLocks noGrp="1"/>
          </p:cNvSpPr>
          <p:nvPr>
            <p:ph type="title" idx="2" hasCustomPrompt="1"/>
          </p:nvPr>
        </p:nvSpPr>
        <p:spPr>
          <a:xfrm>
            <a:off x="4849170" y="1001125"/>
            <a:ext cx="2026800" cy="18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140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1"/>
          <p:cNvSpPr txBox="1">
            <a:spLocks noGrp="1"/>
          </p:cNvSpPr>
          <p:nvPr>
            <p:ph type="title"/>
          </p:nvPr>
        </p:nvSpPr>
        <p:spPr>
          <a:xfrm>
            <a:off x="720100" y="1706850"/>
            <a:ext cx="2759700" cy="172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45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BLANK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4"/>
          <p:cNvSpPr txBox="1">
            <a:spLocks noGrp="1"/>
          </p:cNvSpPr>
          <p:nvPr>
            <p:ph type="title"/>
          </p:nvPr>
        </p:nvSpPr>
        <p:spPr>
          <a:xfrm>
            <a:off x="1511713" y="1452625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i="0">
                <a:solidFill>
                  <a:srgbClr val="F3F3F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3" name="Google Shape;43;p14"/>
          <p:cNvSpPr txBox="1">
            <a:spLocks noGrp="1"/>
          </p:cNvSpPr>
          <p:nvPr>
            <p:ph type="subTitle" idx="1"/>
          </p:nvPr>
        </p:nvSpPr>
        <p:spPr>
          <a:xfrm>
            <a:off x="1511712" y="1779575"/>
            <a:ext cx="2339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14"/>
          <p:cNvSpPr txBox="1">
            <a:spLocks noGrp="1"/>
          </p:cNvSpPr>
          <p:nvPr>
            <p:ph type="title" idx="2"/>
          </p:nvPr>
        </p:nvSpPr>
        <p:spPr>
          <a:xfrm>
            <a:off x="4845487" y="1455263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72000"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i="0">
                <a:solidFill>
                  <a:srgbClr val="F3F3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5" name="Google Shape;45;p14"/>
          <p:cNvSpPr txBox="1">
            <a:spLocks noGrp="1"/>
          </p:cNvSpPr>
          <p:nvPr>
            <p:ph type="subTitle" idx="3"/>
          </p:nvPr>
        </p:nvSpPr>
        <p:spPr>
          <a:xfrm>
            <a:off x="4845487" y="1782238"/>
            <a:ext cx="2339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14"/>
          <p:cNvSpPr txBox="1">
            <a:spLocks noGrp="1"/>
          </p:cNvSpPr>
          <p:nvPr>
            <p:ph type="title" idx="4"/>
          </p:nvPr>
        </p:nvSpPr>
        <p:spPr>
          <a:xfrm>
            <a:off x="2768313" y="2877450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i="0">
                <a:solidFill>
                  <a:srgbClr val="F3F3F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subTitle" idx="5"/>
          </p:nvPr>
        </p:nvSpPr>
        <p:spPr>
          <a:xfrm>
            <a:off x="2768312" y="3204400"/>
            <a:ext cx="2339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14"/>
          <p:cNvSpPr txBox="1">
            <a:spLocks noGrp="1"/>
          </p:cNvSpPr>
          <p:nvPr>
            <p:ph type="title" idx="6"/>
          </p:nvPr>
        </p:nvSpPr>
        <p:spPr>
          <a:xfrm>
            <a:off x="6100575" y="2878082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72000"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i="0">
                <a:solidFill>
                  <a:srgbClr val="F3F3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9" name="Google Shape;49;p14"/>
          <p:cNvSpPr txBox="1">
            <a:spLocks noGrp="1"/>
          </p:cNvSpPr>
          <p:nvPr>
            <p:ph type="subTitle" idx="7"/>
          </p:nvPr>
        </p:nvSpPr>
        <p:spPr>
          <a:xfrm>
            <a:off x="6100575" y="3205057"/>
            <a:ext cx="2339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14"/>
          <p:cNvSpPr txBox="1">
            <a:spLocks noGrp="1"/>
          </p:cNvSpPr>
          <p:nvPr>
            <p:ph type="title" idx="8" hasCustomPrompt="1"/>
          </p:nvPr>
        </p:nvSpPr>
        <p:spPr>
          <a:xfrm>
            <a:off x="1959337" y="3164300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24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51" name="Google Shape;51;p14"/>
          <p:cNvSpPr txBox="1">
            <a:spLocks noGrp="1"/>
          </p:cNvSpPr>
          <p:nvPr>
            <p:ph type="title" idx="9" hasCustomPrompt="1"/>
          </p:nvPr>
        </p:nvSpPr>
        <p:spPr>
          <a:xfrm>
            <a:off x="704337" y="1730350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24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52" name="Google Shape;52;p14"/>
          <p:cNvSpPr txBox="1">
            <a:spLocks noGrp="1"/>
          </p:cNvSpPr>
          <p:nvPr>
            <p:ph type="title" idx="13" hasCustomPrompt="1"/>
          </p:nvPr>
        </p:nvSpPr>
        <p:spPr>
          <a:xfrm>
            <a:off x="5304000" y="3183632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24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53" name="Google Shape;53;p14"/>
          <p:cNvSpPr txBox="1">
            <a:spLocks noGrp="1"/>
          </p:cNvSpPr>
          <p:nvPr>
            <p:ph type="title" idx="14" hasCustomPrompt="1"/>
          </p:nvPr>
        </p:nvSpPr>
        <p:spPr>
          <a:xfrm>
            <a:off x="4048912" y="1719213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24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C343D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●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marL="914400" lvl="1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○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marL="1371600" lvl="2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■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lvl="3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●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lvl="4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○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lvl="5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■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lvl="6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●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lvl="7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○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lvl="8" indent="-30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3F3F3"/>
              </a:buClr>
              <a:buSzPts val="1200"/>
              <a:buFont typeface="Fira Sans Condensed Light"/>
              <a:buChar char="■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  <p:sldLayoutId id="2147483655" r:id="rId4"/>
    <p:sldLayoutId id="2147483656" r:id="rId5"/>
    <p:sldLayoutId id="2147483657" r:id="rId6"/>
    <p:sldLayoutId id="2147483659" r:id="rId7"/>
    <p:sldLayoutId id="2147483660" r:id="rId8"/>
    <p:sldLayoutId id="2147483666" r:id="rId9"/>
    <p:sldLayoutId id="2147483667" r:id="rId10"/>
  </p:sldLayoutIdLst>
  <p:hf sldNum="0"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Relationship Id="rId4" Type="http://schemas.openxmlformats.org/officeDocument/2006/relationships/chart" Target="../charts/char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4"/>
          <p:cNvSpPr txBox="1">
            <a:spLocks noGrp="1"/>
          </p:cNvSpPr>
          <p:nvPr>
            <p:ph type="ctrTitle"/>
          </p:nvPr>
        </p:nvSpPr>
        <p:spPr>
          <a:xfrm>
            <a:off x="528253" y="2140928"/>
            <a:ext cx="5471652" cy="106675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dirty="0">
                <a:latin typeface="Fira Sans Condensed" panose="020B0604020202020204" charset="0"/>
                <a:ea typeface="Rajdhani"/>
                <a:cs typeface="Rajdhani"/>
                <a:sym typeface="Rajdhani"/>
              </a:rPr>
              <a:t>GIẢI THUẬT </a:t>
            </a:r>
            <a:br>
              <a:rPr lang="en-US" sz="5400" dirty="0">
                <a:latin typeface="Fira Sans Condensed" panose="020B0604020202020204" charset="0"/>
                <a:ea typeface="Rajdhani"/>
                <a:cs typeface="Rajdhani"/>
                <a:sym typeface="Rajdhani"/>
              </a:rPr>
            </a:br>
            <a:r>
              <a:rPr lang="en-US" sz="5400" dirty="0">
                <a:latin typeface="Fira Sans Condensed" panose="020B0604020202020204" charset="0"/>
                <a:ea typeface="Rajdhani"/>
                <a:cs typeface="Rajdhani"/>
                <a:sym typeface="Rajdhani"/>
              </a:rPr>
              <a:t>SVM</a:t>
            </a:r>
            <a:endParaRPr sz="5400" dirty="0">
              <a:latin typeface="Fira Sans Condensed" panose="020B0604020202020204" charset="0"/>
              <a:ea typeface="Rajdhani"/>
              <a:cs typeface="Rajdhani"/>
              <a:sym typeface="Rajdhani"/>
            </a:endParaRPr>
          </a:p>
        </p:txBody>
      </p:sp>
      <p:pic>
        <p:nvPicPr>
          <p:cNvPr id="104" name="Google Shape;104;p24"/>
          <p:cNvPicPr preferRelativeResize="0"/>
          <p:nvPr/>
        </p:nvPicPr>
        <p:blipFill rotWithShape="1">
          <a:blip r:embed="rId4">
            <a:alphaModFix/>
          </a:blip>
          <a:srcRect l="6664" t="4858" r="6220" b="5495"/>
          <a:stretch/>
        </p:blipFill>
        <p:spPr>
          <a:xfrm>
            <a:off x="5039102" y="289382"/>
            <a:ext cx="4104898" cy="431953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8B77EB7D-7C6E-4A7A-9432-6814126BF9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2082918"/>
              </p:ext>
            </p:extLst>
          </p:nvPr>
        </p:nvGraphicFramePr>
        <p:xfrm>
          <a:off x="528253" y="3789454"/>
          <a:ext cx="4365523" cy="741680"/>
        </p:xfrm>
        <a:graphic>
          <a:graphicData uri="http://schemas.openxmlformats.org/drawingml/2006/table">
            <a:tbl>
              <a:tblPr firstRow="1" bandRow="1">
                <a:tableStyleId>{64FCE7BA-F2A6-4962-B191-C5FF6333F7DF}</a:tableStyleId>
              </a:tblPr>
              <a:tblGrid>
                <a:gridCol w="2558845">
                  <a:extLst>
                    <a:ext uri="{9D8B030D-6E8A-4147-A177-3AD203B41FA5}">
                      <a16:colId xmlns:a16="http://schemas.microsoft.com/office/drawing/2014/main" val="2955483216"/>
                    </a:ext>
                  </a:extLst>
                </a:gridCol>
                <a:gridCol w="1806678">
                  <a:extLst>
                    <a:ext uri="{9D8B030D-6E8A-4147-A177-3AD203B41FA5}">
                      <a16:colId xmlns:a16="http://schemas.microsoft.com/office/drawing/2014/main" val="22699243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dirty="0" err="1">
                          <a:solidFill>
                            <a:schemeClr val="tx2"/>
                          </a:solidFill>
                          <a:latin typeface="Fira Sans Condensed Light" panose="020B0604020202020204" charset="0"/>
                        </a:rPr>
                        <a:t>Nguyễn</a:t>
                      </a:r>
                      <a:r>
                        <a:rPr lang="en-US" sz="1800" dirty="0">
                          <a:solidFill>
                            <a:schemeClr val="tx2"/>
                          </a:solidFill>
                          <a:latin typeface="Fira Sans Condensed Light" panose="020B0604020202020204" charset="0"/>
                        </a:rPr>
                        <a:t> Thanh </a:t>
                      </a:r>
                      <a:r>
                        <a:rPr lang="en-US" sz="1800" dirty="0" err="1">
                          <a:solidFill>
                            <a:schemeClr val="tx2"/>
                          </a:solidFill>
                          <a:latin typeface="Fira Sans Condensed Light" panose="020B0604020202020204" charset="0"/>
                        </a:rPr>
                        <a:t>Hoàng</a:t>
                      </a:r>
                      <a:r>
                        <a:rPr lang="en-US" sz="1800" dirty="0">
                          <a:solidFill>
                            <a:schemeClr val="tx2"/>
                          </a:solidFill>
                          <a:latin typeface="Fira Sans Condensed Light" panose="020B0604020202020204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tx2"/>
                          </a:solidFill>
                          <a:latin typeface="Fira Sans Condensed Light" panose="020B0604020202020204" charset="0"/>
                        </a:rPr>
                        <a:t>Hải</a:t>
                      </a:r>
                      <a:endParaRPr lang="en-US" sz="1800" dirty="0">
                        <a:solidFill>
                          <a:schemeClr val="tx2"/>
                        </a:solidFill>
                        <a:latin typeface="Fira Sans Condensed Light" panose="020B0604020202020204" charset="0"/>
                      </a:endParaRP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dirty="0">
                          <a:solidFill>
                            <a:schemeClr val="tx2"/>
                          </a:solidFill>
                          <a:latin typeface="Fira Sans Condensed Light" panose="020B0604020202020204" charset="0"/>
                        </a:rPr>
                        <a:t>B1812339</a:t>
                      </a: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67296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 err="1">
                          <a:solidFill>
                            <a:schemeClr val="tx2"/>
                          </a:solidFill>
                          <a:latin typeface="Fira Sans Condensed Light" panose="020B0604020202020204" charset="0"/>
                        </a:rPr>
                        <a:t>Võ</a:t>
                      </a:r>
                      <a:r>
                        <a:rPr lang="en-US" sz="1800" dirty="0">
                          <a:solidFill>
                            <a:schemeClr val="tx2"/>
                          </a:solidFill>
                          <a:latin typeface="Fira Sans Condensed Light" panose="020B0604020202020204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tx2"/>
                          </a:solidFill>
                          <a:latin typeface="Fira Sans Condensed Light" panose="020B0604020202020204" charset="0"/>
                        </a:rPr>
                        <a:t>Ngọc</a:t>
                      </a:r>
                      <a:r>
                        <a:rPr lang="en-US" sz="1800" dirty="0">
                          <a:solidFill>
                            <a:schemeClr val="tx2"/>
                          </a:solidFill>
                          <a:latin typeface="Fira Sans Condensed Light" panose="020B0604020202020204" charset="0"/>
                        </a:rPr>
                        <a:t> Long</a:t>
                      </a: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dirty="0">
                          <a:solidFill>
                            <a:schemeClr val="tx2"/>
                          </a:solidFill>
                          <a:latin typeface="Fira Sans Condensed Light" panose="020B0604020202020204" charset="0"/>
                        </a:rPr>
                        <a:t>B1812282</a:t>
                      </a: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6071597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8B32A3-894B-4FC6-BE9D-F33775BFE3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999" y="302007"/>
            <a:ext cx="7704000" cy="572700"/>
          </a:xfrm>
        </p:spPr>
        <p:txBody>
          <a:bodyPr/>
          <a:lstStyle/>
          <a:p>
            <a:r>
              <a:rPr lang="en-US" sz="4800" dirty="0">
                <a:latin typeface="Fira Sans Condensed" panose="020B0604020202020204" charset="0"/>
              </a:rPr>
              <a:t>Ý </a:t>
            </a:r>
            <a:r>
              <a:rPr lang="en-US" sz="4800" dirty="0" err="1">
                <a:latin typeface="Fira Sans Condensed" panose="020B0604020202020204" charset="0"/>
              </a:rPr>
              <a:t>tưởng</a:t>
            </a:r>
            <a:r>
              <a:rPr lang="en-US" sz="4800" dirty="0">
                <a:latin typeface="Fira Sans Condensed" panose="020B0604020202020204" charset="0"/>
              </a:rPr>
              <a:t> </a:t>
            </a:r>
            <a:r>
              <a:rPr lang="en-US" sz="4800" dirty="0" err="1">
                <a:latin typeface="Fira Sans Condensed" panose="020B0604020202020204" charset="0"/>
              </a:rPr>
              <a:t>giải</a:t>
            </a:r>
            <a:r>
              <a:rPr lang="en-US" sz="4800" dirty="0">
                <a:latin typeface="Fira Sans Condensed" panose="020B0604020202020204" charset="0"/>
              </a:rPr>
              <a:t> </a:t>
            </a:r>
            <a:r>
              <a:rPr lang="en-US" sz="4800" dirty="0" err="1">
                <a:latin typeface="Fira Sans Condensed" panose="020B0604020202020204" charset="0"/>
              </a:rPr>
              <a:t>thuật</a:t>
            </a:r>
            <a:endParaRPr lang="en-US" sz="4800" dirty="0">
              <a:latin typeface="Fira Sans Condensed" panose="020B060402020202020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CF6D059-DC86-4381-AF35-F9626F3EA05E}"/>
                  </a:ext>
                </a:extLst>
              </p:cNvPr>
              <p:cNvSpPr txBox="1"/>
              <p:nvPr/>
            </p:nvSpPr>
            <p:spPr>
              <a:xfrm>
                <a:off x="1353245" y="1402856"/>
                <a:ext cx="6437509" cy="27144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lvl="0" indent="-342900" algn="just">
                  <a:buClr>
                    <a:schemeClr val="tx2"/>
                  </a:buClr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tx2"/>
                    </a:solidFill>
                    <a:effectLst/>
                    <a:latin typeface="Fira Sans Condensed" panose="020B0604020202020204" charset="0"/>
                    <a:ea typeface="MS Mincho" panose="02020609040205080304" pitchFamily="49" charset="-128"/>
                    <a:cs typeface="Calibri" panose="020F0502020204030204" pitchFamily="34" charset="0"/>
                  </a:rPr>
                  <a:t>Đưa </a:t>
                </a:r>
                <a:r>
                  <a:rPr lang="en-US" sz="2400" dirty="0" err="1">
                    <a:solidFill>
                      <a:schemeClr val="tx2"/>
                    </a:solidFill>
                    <a:effectLst/>
                    <a:latin typeface="Fira Sans Condensed" panose="020B0604020202020204" charset="0"/>
                    <a:ea typeface="MS Mincho" panose="02020609040205080304" pitchFamily="49" charset="-128"/>
                    <a:cs typeface="Calibri" panose="020F0502020204030204" pitchFamily="34" charset="0"/>
                  </a:rPr>
                  <a:t>bài</a:t>
                </a:r>
                <a:r>
                  <a:rPr lang="en-US" sz="2400" dirty="0">
                    <a:solidFill>
                      <a:schemeClr val="tx2"/>
                    </a:solidFill>
                    <a:effectLst/>
                    <a:latin typeface="Fira Sans Condensed" panose="020B0604020202020204" charset="0"/>
                    <a:ea typeface="MS Mincho" panose="02020609040205080304" pitchFamily="49" charset="-128"/>
                    <a:cs typeface="Calibri" panose="020F0502020204030204" pitchFamily="34" charset="0"/>
                  </a:rPr>
                  <a:t> </a:t>
                </a:r>
                <a:r>
                  <a:rPr lang="en-US" sz="2400" dirty="0" err="1">
                    <a:solidFill>
                      <a:schemeClr val="tx2"/>
                    </a:solidFill>
                    <a:effectLst/>
                    <a:latin typeface="Fira Sans Condensed" panose="020B0604020202020204" charset="0"/>
                    <a:ea typeface="MS Mincho" panose="02020609040205080304" pitchFamily="49" charset="-128"/>
                    <a:cs typeface="Calibri" panose="020F0502020204030204" pitchFamily="34" charset="0"/>
                  </a:rPr>
                  <a:t>toàn</a:t>
                </a:r>
                <a:r>
                  <a:rPr lang="en-US" sz="2400" dirty="0">
                    <a:solidFill>
                      <a:schemeClr val="tx2"/>
                    </a:solidFill>
                    <a:effectLst/>
                    <a:latin typeface="Fira Sans Condensed" panose="020B0604020202020204" charset="0"/>
                    <a:ea typeface="MS Mincho" panose="02020609040205080304" pitchFamily="49" charset="-128"/>
                    <a:cs typeface="Calibri" panose="020F0502020204030204" pitchFamily="34" charset="0"/>
                  </a:rPr>
                  <a:t> </a:t>
                </a:r>
                <a:r>
                  <a:rPr lang="en-US" sz="2400" dirty="0" err="1">
                    <a:solidFill>
                      <a:schemeClr val="tx2"/>
                    </a:solidFill>
                    <a:effectLst/>
                    <a:latin typeface="Fira Sans Condensed" panose="020B0604020202020204" charset="0"/>
                    <a:ea typeface="MS Mincho" panose="02020609040205080304" pitchFamily="49" charset="-128"/>
                    <a:cs typeface="Calibri" panose="020F0502020204030204" pitchFamily="34" charset="0"/>
                  </a:rPr>
                  <a:t>về</a:t>
                </a:r>
                <a:r>
                  <a:rPr lang="en-US" sz="2400" dirty="0">
                    <a:solidFill>
                      <a:schemeClr val="tx2"/>
                    </a:solidFill>
                    <a:effectLst/>
                    <a:latin typeface="Fira Sans Condensed" panose="020B0604020202020204" charset="0"/>
                    <a:ea typeface="MS Mincho" panose="02020609040205080304" pitchFamily="49" charset="-128"/>
                    <a:cs typeface="Calibri" panose="020F0502020204030204" pitchFamily="34" charset="0"/>
                  </a:rPr>
                  <a:t> </a:t>
                </a:r>
                <a:r>
                  <a:rPr lang="en-US" sz="2400" dirty="0" err="1">
                    <a:solidFill>
                      <a:schemeClr val="tx2"/>
                    </a:solidFill>
                    <a:effectLst/>
                    <a:latin typeface="Fira Sans Condensed" panose="020B0604020202020204" charset="0"/>
                    <a:ea typeface="MS Mincho" panose="02020609040205080304" pitchFamily="49" charset="-128"/>
                    <a:cs typeface="Calibri" panose="020F0502020204030204" pitchFamily="34" charset="0"/>
                  </a:rPr>
                  <a:t>dạng</a:t>
                </a:r>
                <a:r>
                  <a:rPr lang="en-US" sz="2400" dirty="0">
                    <a:solidFill>
                      <a:schemeClr val="tx2"/>
                    </a:solidFill>
                    <a:effectLst/>
                    <a:latin typeface="Fira Sans Condensed" panose="020B0604020202020204" charset="0"/>
                    <a:ea typeface="MS Mincho" panose="02020609040205080304" pitchFamily="49" charset="-128"/>
                    <a:cs typeface="Calibri" panose="020F0502020204030204" pitchFamily="34" charset="0"/>
                  </a:rPr>
                  <a:t> </a:t>
                </a:r>
                <a:r>
                  <a:rPr lang="en-US" sz="2400" dirty="0" err="1">
                    <a:solidFill>
                      <a:schemeClr val="tx2"/>
                    </a:solidFill>
                    <a:effectLst/>
                    <a:latin typeface="Fira Sans Condensed" panose="020B0604020202020204" charset="0"/>
                    <a:ea typeface="MS Mincho" panose="02020609040205080304" pitchFamily="49" charset="-128"/>
                    <a:cs typeface="Calibri" panose="020F0502020204030204" pitchFamily="34" charset="0"/>
                  </a:rPr>
                  <a:t>quy</a:t>
                </a:r>
                <a:r>
                  <a:rPr lang="en-US" sz="2400" dirty="0">
                    <a:solidFill>
                      <a:schemeClr val="tx2"/>
                    </a:solidFill>
                    <a:effectLst/>
                    <a:latin typeface="Fira Sans Condensed" panose="020B0604020202020204" charset="0"/>
                    <a:ea typeface="MS Mincho" panose="02020609040205080304" pitchFamily="49" charset="-128"/>
                    <a:cs typeface="Calibri" panose="020F0502020204030204" pitchFamily="34" charset="0"/>
                  </a:rPr>
                  <a:t> </a:t>
                </a:r>
                <a:r>
                  <a:rPr lang="en-US" sz="2400" dirty="0" err="1">
                    <a:solidFill>
                      <a:schemeClr val="tx2"/>
                    </a:solidFill>
                    <a:effectLst/>
                    <a:latin typeface="Fira Sans Condensed" panose="020B0604020202020204" charset="0"/>
                    <a:ea typeface="MS Mincho" panose="02020609040205080304" pitchFamily="49" charset="-128"/>
                    <a:cs typeface="Calibri" panose="020F0502020204030204" pitchFamily="34" charset="0"/>
                  </a:rPr>
                  <a:t>hoạch</a:t>
                </a:r>
                <a:r>
                  <a:rPr lang="en-US" sz="2400" dirty="0">
                    <a:solidFill>
                      <a:schemeClr val="tx2"/>
                    </a:solidFill>
                    <a:effectLst/>
                    <a:latin typeface="Fira Sans Condensed" panose="020B0604020202020204" charset="0"/>
                    <a:ea typeface="MS Mincho" panose="02020609040205080304" pitchFamily="49" charset="-128"/>
                    <a:cs typeface="Calibri" panose="020F0502020204030204" pitchFamily="34" charset="0"/>
                  </a:rPr>
                  <a:t> </a:t>
                </a:r>
                <a:r>
                  <a:rPr lang="en-US" sz="2400" dirty="0" err="1">
                    <a:solidFill>
                      <a:schemeClr val="tx2"/>
                    </a:solidFill>
                    <a:effectLst/>
                    <a:latin typeface="Fira Sans Condensed" panose="020B0604020202020204" charset="0"/>
                    <a:ea typeface="MS Mincho" panose="02020609040205080304" pitchFamily="49" charset="-128"/>
                    <a:cs typeface="Calibri" panose="020F0502020204030204" pitchFamily="34" charset="0"/>
                  </a:rPr>
                  <a:t>toàn</a:t>
                </a:r>
                <a:r>
                  <a:rPr lang="en-US" sz="2400" dirty="0">
                    <a:solidFill>
                      <a:schemeClr val="tx2"/>
                    </a:solidFill>
                    <a:effectLst/>
                    <a:latin typeface="Fira Sans Condensed" panose="020B0604020202020204" charset="0"/>
                    <a:ea typeface="MS Mincho" panose="02020609040205080304" pitchFamily="49" charset="-128"/>
                    <a:cs typeface="Calibri" panose="020F0502020204030204" pitchFamily="34" charset="0"/>
                  </a:rPr>
                  <a:t> </a:t>
                </a:r>
                <a:r>
                  <a:rPr lang="en-US" sz="2400" dirty="0" err="1">
                    <a:solidFill>
                      <a:schemeClr val="tx2"/>
                    </a:solidFill>
                    <a:effectLst/>
                    <a:latin typeface="Fira Sans Condensed" panose="020B0604020202020204" charset="0"/>
                    <a:ea typeface="MS Mincho" panose="02020609040205080304" pitchFamily="49" charset="-128"/>
                    <a:cs typeface="Calibri" panose="020F0502020204030204" pitchFamily="34" charset="0"/>
                  </a:rPr>
                  <a:t>phương</a:t>
                </a:r>
                <a:r>
                  <a:rPr lang="en-US" sz="2400" dirty="0">
                    <a:solidFill>
                      <a:schemeClr val="tx2"/>
                    </a:solidFill>
                    <a:effectLst/>
                    <a:latin typeface="Fira Sans Condensed" panose="020B0604020202020204" charset="0"/>
                    <a:ea typeface="MS Mincho" panose="02020609040205080304" pitchFamily="49" charset="-128"/>
                    <a:cs typeface="Calibri" panose="020F0502020204030204" pitchFamily="34" charset="0"/>
                  </a:rPr>
                  <a:t> </a:t>
                </a:r>
                <a:r>
                  <a:rPr lang="en-US" sz="2400" dirty="0" err="1">
                    <a:solidFill>
                      <a:schemeClr val="tx2"/>
                    </a:solidFill>
                    <a:effectLst/>
                    <a:latin typeface="Fira Sans Condensed" panose="020B0604020202020204" charset="0"/>
                    <a:ea typeface="MS Mincho" panose="02020609040205080304" pitchFamily="49" charset="-128"/>
                    <a:cs typeface="Calibri" panose="020F0502020204030204" pitchFamily="34" charset="0"/>
                  </a:rPr>
                  <a:t>và</a:t>
                </a:r>
                <a:r>
                  <a:rPr lang="en-US" sz="2400" dirty="0">
                    <a:solidFill>
                      <a:schemeClr val="tx2"/>
                    </a:solidFill>
                    <a:effectLst/>
                    <a:latin typeface="Fira Sans Condensed" panose="020B0604020202020204" charset="0"/>
                    <a:ea typeface="MS Mincho" panose="02020609040205080304" pitchFamily="49" charset="-128"/>
                    <a:cs typeface="Calibri" panose="020F0502020204030204" pitchFamily="34" charset="0"/>
                  </a:rPr>
                  <a:t> </a:t>
                </a:r>
                <a:r>
                  <a:rPr lang="en-US" sz="2400" dirty="0" err="1">
                    <a:solidFill>
                      <a:schemeClr val="tx2"/>
                    </a:solidFill>
                    <a:effectLst/>
                    <a:latin typeface="Fira Sans Condensed" panose="020B0604020202020204" charset="0"/>
                    <a:ea typeface="MS Mincho" panose="02020609040205080304" pitchFamily="49" charset="-128"/>
                    <a:cs typeface="Calibri" panose="020F0502020204030204" pitchFamily="34" charset="0"/>
                  </a:rPr>
                  <a:t>giải</a:t>
                </a:r>
                <a:r>
                  <a:rPr lang="en-US" sz="2400" dirty="0">
                    <a:solidFill>
                      <a:schemeClr val="tx2"/>
                    </a:solidFill>
                    <a:effectLst/>
                    <a:latin typeface="Fira Sans Condensed" panose="020B0604020202020204" charset="0"/>
                    <a:ea typeface="MS Mincho" panose="02020609040205080304" pitchFamily="49" charset="-128"/>
                    <a:cs typeface="Calibri" panose="020F0502020204030204" pitchFamily="34" charset="0"/>
                  </a:rPr>
                  <a:t> </a:t>
                </a:r>
                <a:r>
                  <a:rPr lang="en-US" sz="2400" dirty="0" err="1">
                    <a:solidFill>
                      <a:schemeClr val="tx2"/>
                    </a:solidFill>
                    <a:effectLst/>
                    <a:latin typeface="Fira Sans Condensed" panose="020B0604020202020204" charset="0"/>
                    <a:ea typeface="MS Mincho" panose="02020609040205080304" pitchFamily="49" charset="-128"/>
                    <a:cs typeface="Calibri" panose="020F0502020204030204" pitchFamily="34" charset="0"/>
                  </a:rPr>
                  <a:t>bằng</a:t>
                </a:r>
                <a:r>
                  <a:rPr lang="en-US" sz="2400" dirty="0">
                    <a:solidFill>
                      <a:schemeClr val="tx2"/>
                    </a:solidFill>
                    <a:effectLst/>
                    <a:latin typeface="Fira Sans Condensed" panose="020B0604020202020204" charset="0"/>
                    <a:ea typeface="MS Mincho" panose="02020609040205080304" pitchFamily="49" charset="-128"/>
                    <a:cs typeface="Calibri" panose="020F0502020204030204" pitchFamily="34" charset="0"/>
                  </a:rPr>
                  <a:t> </a:t>
                </a:r>
                <a:r>
                  <a:rPr lang="en-US" sz="2400" dirty="0" err="1">
                    <a:solidFill>
                      <a:schemeClr val="tx2"/>
                    </a:solidFill>
                    <a:effectLst/>
                    <a:latin typeface="Fira Sans Condensed" panose="020B0604020202020204" charset="0"/>
                    <a:ea typeface="MS Mincho" panose="02020609040205080304" pitchFamily="49" charset="-128"/>
                    <a:cs typeface="Calibri" panose="020F0502020204030204" pitchFamily="34" charset="0"/>
                  </a:rPr>
                  <a:t>thư</a:t>
                </a:r>
                <a:r>
                  <a:rPr lang="en-US" sz="2400" dirty="0">
                    <a:solidFill>
                      <a:schemeClr val="tx2"/>
                    </a:solidFill>
                    <a:effectLst/>
                    <a:latin typeface="Fira Sans Condensed" panose="020B0604020202020204" charset="0"/>
                    <a:ea typeface="MS Mincho" panose="02020609040205080304" pitchFamily="49" charset="-128"/>
                    <a:cs typeface="Calibri" panose="020F0502020204030204" pitchFamily="34" charset="0"/>
                  </a:rPr>
                  <a:t> </a:t>
                </a:r>
                <a:r>
                  <a:rPr lang="en-US" sz="2400" dirty="0" err="1">
                    <a:solidFill>
                      <a:schemeClr val="tx2"/>
                    </a:solidFill>
                    <a:effectLst/>
                    <a:latin typeface="Fira Sans Condensed" panose="020B0604020202020204" charset="0"/>
                    <a:ea typeface="MS Mincho" panose="02020609040205080304" pitchFamily="49" charset="-128"/>
                    <a:cs typeface="Calibri" panose="020F0502020204030204" pitchFamily="34" charset="0"/>
                  </a:rPr>
                  <a:t>viện</a:t>
                </a:r>
                <a:r>
                  <a:rPr lang="en-US" sz="2400" dirty="0">
                    <a:solidFill>
                      <a:schemeClr val="tx2"/>
                    </a:solidFill>
                    <a:effectLst/>
                    <a:latin typeface="Fira Sans Condensed" panose="020B0604020202020204" charset="0"/>
                    <a:ea typeface="MS Mincho" panose="02020609040205080304" pitchFamily="49" charset="-128"/>
                    <a:cs typeface="Calibri" panose="020F0502020204030204" pitchFamily="34" charset="0"/>
                  </a:rPr>
                  <a:t> </a:t>
                </a:r>
                <a:r>
                  <a:rPr lang="en-US" sz="2400" dirty="0" err="1">
                    <a:solidFill>
                      <a:schemeClr val="tx2"/>
                    </a:solidFill>
                    <a:effectLst/>
                    <a:latin typeface="Fira Sans Condensed" panose="020B0604020202020204" charset="0"/>
                    <a:ea typeface="MS Mincho" panose="02020609040205080304" pitchFamily="49" charset="-128"/>
                    <a:cs typeface="Calibri" panose="020F0502020204030204" pitchFamily="34" charset="0"/>
                  </a:rPr>
                  <a:t>qpsolvers</a:t>
                </a:r>
                <a:r>
                  <a:rPr lang="en-US" sz="2400" dirty="0">
                    <a:solidFill>
                      <a:schemeClr val="tx2"/>
                    </a:solidFill>
                    <a:effectLst/>
                    <a:latin typeface="Fira Sans Condensed" panose="020B0604020202020204" charset="0"/>
                    <a:ea typeface="MS Mincho" panose="02020609040205080304" pitchFamily="49" charset="-128"/>
                    <a:cs typeface="Calibri" panose="020F0502020204030204" pitchFamily="34" charset="0"/>
                  </a:rPr>
                  <a:t>.</a:t>
                </a:r>
              </a:p>
              <a:p>
                <a:pPr marL="342900" lvl="0" indent="-342900" algn="just">
                  <a:buClr>
                    <a:schemeClr val="tx2"/>
                  </a:buClr>
                  <a:buFont typeface="Arial" panose="020B0604020202020204" pitchFamily="34" charset="0"/>
                  <a:buChar char="•"/>
                </a:pPr>
                <a:r>
                  <a:rPr lang="en-US" sz="2400" dirty="0" err="1">
                    <a:solidFill>
                      <a:schemeClr val="tx2"/>
                    </a:solidFill>
                    <a:effectLst/>
                    <a:latin typeface="Fira Sans Condensed" panose="020B0604020202020204" charset="0"/>
                    <a:ea typeface="MS Mincho" panose="02020609040205080304" pitchFamily="49" charset="-128"/>
                    <a:cs typeface="Calibri" panose="020F0502020204030204" pitchFamily="34" charset="0"/>
                  </a:rPr>
                  <a:t>Bài</a:t>
                </a:r>
                <a:r>
                  <a:rPr lang="en-US" sz="2400" dirty="0">
                    <a:solidFill>
                      <a:schemeClr val="tx2"/>
                    </a:solidFill>
                    <a:effectLst/>
                    <a:latin typeface="Fira Sans Condensed" panose="020B0604020202020204" charset="0"/>
                    <a:ea typeface="MS Mincho" panose="02020609040205080304" pitchFamily="49" charset="-128"/>
                    <a:cs typeface="Calibri" panose="020F0502020204030204" pitchFamily="34" charset="0"/>
                  </a:rPr>
                  <a:t> </a:t>
                </a:r>
                <a:r>
                  <a:rPr lang="en-US" sz="2400" dirty="0" err="1">
                    <a:solidFill>
                      <a:schemeClr val="tx2"/>
                    </a:solidFill>
                    <a:effectLst/>
                    <a:latin typeface="Fira Sans Condensed" panose="020B0604020202020204" charset="0"/>
                    <a:ea typeface="MS Mincho" panose="02020609040205080304" pitchFamily="49" charset="-128"/>
                    <a:cs typeface="Calibri" panose="020F0502020204030204" pitchFamily="34" charset="0"/>
                  </a:rPr>
                  <a:t>toán</a:t>
                </a:r>
                <a:r>
                  <a:rPr lang="en-US" sz="2400" dirty="0">
                    <a:solidFill>
                      <a:schemeClr val="tx2"/>
                    </a:solidFill>
                    <a:effectLst/>
                    <a:latin typeface="Fira Sans Condensed" panose="020B0604020202020204" charset="0"/>
                    <a:ea typeface="MS Mincho" panose="02020609040205080304" pitchFamily="49" charset="-128"/>
                    <a:cs typeface="Calibri" panose="020F0502020204030204" pitchFamily="34" charset="0"/>
                  </a:rPr>
                  <a:t> </a:t>
                </a:r>
                <a:r>
                  <a:rPr lang="en-US" sz="2400" dirty="0" err="1">
                    <a:solidFill>
                      <a:schemeClr val="tx2"/>
                    </a:solidFill>
                    <a:effectLst/>
                    <a:latin typeface="Fira Sans Condensed" panose="020B0604020202020204" charset="0"/>
                    <a:ea typeface="MS Mincho" panose="02020609040205080304" pitchFamily="49" charset="-128"/>
                    <a:cs typeface="Calibri" panose="020F0502020204030204" pitchFamily="34" charset="0"/>
                  </a:rPr>
                  <a:t>quy</a:t>
                </a:r>
                <a:r>
                  <a:rPr lang="en-US" sz="2400" dirty="0">
                    <a:solidFill>
                      <a:schemeClr val="tx2"/>
                    </a:solidFill>
                    <a:effectLst/>
                    <a:latin typeface="Fira Sans Condensed" panose="020B0604020202020204" charset="0"/>
                    <a:ea typeface="MS Mincho" panose="02020609040205080304" pitchFamily="49" charset="-128"/>
                    <a:cs typeface="Calibri" panose="020F0502020204030204" pitchFamily="34" charset="0"/>
                  </a:rPr>
                  <a:t> </a:t>
                </a:r>
                <a:r>
                  <a:rPr lang="en-US" sz="2400" dirty="0" err="1">
                    <a:solidFill>
                      <a:schemeClr val="tx2"/>
                    </a:solidFill>
                    <a:effectLst/>
                    <a:latin typeface="Fira Sans Condensed" panose="020B0604020202020204" charset="0"/>
                    <a:ea typeface="MS Mincho" panose="02020609040205080304" pitchFamily="49" charset="-128"/>
                    <a:cs typeface="Calibri" panose="020F0502020204030204" pitchFamily="34" charset="0"/>
                  </a:rPr>
                  <a:t>hoạch</a:t>
                </a:r>
                <a:r>
                  <a:rPr lang="en-US" sz="2400" dirty="0">
                    <a:solidFill>
                      <a:schemeClr val="tx2"/>
                    </a:solidFill>
                    <a:effectLst/>
                    <a:latin typeface="Fira Sans Condensed" panose="020B0604020202020204" charset="0"/>
                    <a:ea typeface="MS Mincho" panose="02020609040205080304" pitchFamily="49" charset="-128"/>
                    <a:cs typeface="Calibri" panose="020F0502020204030204" pitchFamily="34" charset="0"/>
                  </a:rPr>
                  <a:t> </a:t>
                </a:r>
                <a:r>
                  <a:rPr lang="en-US" sz="2400" dirty="0" err="1">
                    <a:solidFill>
                      <a:schemeClr val="tx2"/>
                    </a:solidFill>
                    <a:effectLst/>
                    <a:latin typeface="Fira Sans Condensed" panose="020B0604020202020204" charset="0"/>
                    <a:ea typeface="MS Mincho" panose="02020609040205080304" pitchFamily="49" charset="-128"/>
                    <a:cs typeface="Calibri" panose="020F0502020204030204" pitchFamily="34" charset="0"/>
                  </a:rPr>
                  <a:t>toàn</a:t>
                </a:r>
                <a:r>
                  <a:rPr lang="en-US" sz="2400" dirty="0">
                    <a:solidFill>
                      <a:schemeClr val="tx2"/>
                    </a:solidFill>
                    <a:effectLst/>
                    <a:latin typeface="Fira Sans Condensed" panose="020B0604020202020204" charset="0"/>
                    <a:ea typeface="MS Mincho" panose="02020609040205080304" pitchFamily="49" charset="-128"/>
                    <a:cs typeface="Calibri" panose="020F0502020204030204" pitchFamily="34" charset="0"/>
                  </a:rPr>
                  <a:t> </a:t>
                </a:r>
                <a:r>
                  <a:rPr lang="en-US" sz="2400" dirty="0" err="1">
                    <a:solidFill>
                      <a:schemeClr val="tx2"/>
                    </a:solidFill>
                    <a:effectLst/>
                    <a:latin typeface="Fira Sans Condensed" panose="020B0604020202020204" charset="0"/>
                    <a:ea typeface="MS Mincho" panose="02020609040205080304" pitchFamily="49" charset="-128"/>
                    <a:cs typeface="Calibri" panose="020F0502020204030204" pitchFamily="34" charset="0"/>
                  </a:rPr>
                  <a:t>phương</a:t>
                </a:r>
                <a:r>
                  <a:rPr lang="en-US" sz="2400" dirty="0">
                    <a:solidFill>
                      <a:schemeClr val="tx2"/>
                    </a:solidFill>
                    <a:effectLst/>
                    <a:latin typeface="Fira Sans Condensed" panose="020B0604020202020204" charset="0"/>
                    <a:ea typeface="MS Mincho" panose="02020609040205080304" pitchFamily="49" charset="-128"/>
                    <a:cs typeface="Calibri" panose="020F0502020204030204" pitchFamily="34" charset="0"/>
                  </a:rPr>
                  <a:t>: </a:t>
                </a:r>
                <a:r>
                  <a:rPr lang="en-US" sz="2400" dirty="0" err="1">
                    <a:solidFill>
                      <a:schemeClr val="tx2"/>
                    </a:solidFill>
                    <a:effectLst/>
                    <a:latin typeface="Fira Sans Condensed" panose="020B0604020202020204" charset="0"/>
                    <a:ea typeface="MS Mincho" panose="02020609040205080304" pitchFamily="49" charset="-128"/>
                    <a:cs typeface="Calibri" panose="020F0502020204030204" pitchFamily="34" charset="0"/>
                  </a:rPr>
                  <a:t>tìm</a:t>
                </a:r>
                <a:r>
                  <a:rPr lang="en-US" sz="2400" dirty="0">
                    <a:solidFill>
                      <a:schemeClr val="tx2"/>
                    </a:solidFill>
                    <a:effectLst/>
                    <a:latin typeface="Fira Sans Condensed" panose="020B0604020202020204" charset="0"/>
                    <a:ea typeface="MS Mincho" panose="02020609040205080304" pitchFamily="49" charset="-128"/>
                    <a:cs typeface="Calibri" panose="020F0502020204030204" pitchFamily="34" charset="0"/>
                  </a:rPr>
                  <a:t> x </a:t>
                </a:r>
                <a:r>
                  <a:rPr lang="en-US" sz="2400" dirty="0" err="1">
                    <a:solidFill>
                      <a:schemeClr val="tx2"/>
                    </a:solidFill>
                    <a:effectLst/>
                    <a:latin typeface="Fira Sans Condensed" panose="020B0604020202020204" charset="0"/>
                    <a:ea typeface="MS Mincho" panose="02020609040205080304" pitchFamily="49" charset="-128"/>
                    <a:cs typeface="Calibri" panose="020F0502020204030204" pitchFamily="34" charset="0"/>
                  </a:rPr>
                  <a:t>sao</a:t>
                </a:r>
                <a:r>
                  <a:rPr lang="en-US" sz="2400" dirty="0">
                    <a:solidFill>
                      <a:schemeClr val="tx2"/>
                    </a:solidFill>
                    <a:effectLst/>
                    <a:latin typeface="Fira Sans Condensed" panose="020B0604020202020204" charset="0"/>
                    <a:ea typeface="MS Mincho" panose="02020609040205080304" pitchFamily="49" charset="-128"/>
                    <a:cs typeface="Calibri" panose="020F0502020204030204" pitchFamily="34" charset="0"/>
                  </a:rPr>
                  <a:t> </a:t>
                </a:r>
                <a:r>
                  <a:rPr lang="en-US" sz="2400" dirty="0" err="1">
                    <a:solidFill>
                      <a:schemeClr val="tx2"/>
                    </a:solidFill>
                    <a:effectLst/>
                    <a:latin typeface="Fira Sans Condensed" panose="020B0604020202020204" charset="0"/>
                    <a:ea typeface="MS Mincho" panose="02020609040205080304" pitchFamily="49" charset="-128"/>
                    <a:cs typeface="Calibri" panose="020F0502020204030204" pitchFamily="34" charset="0"/>
                  </a:rPr>
                  <a:t>cho</a:t>
                </a:r>
                <a:endParaRPr lang="en-US" sz="2400" dirty="0">
                  <a:solidFill>
                    <a:schemeClr val="tx2"/>
                  </a:solidFill>
                  <a:effectLst/>
                  <a:latin typeface="Fira Sans Condensed" panose="020B0604020202020204" charset="0"/>
                  <a:ea typeface="MS Mincho" panose="02020609040205080304" pitchFamily="49" charset="-128"/>
                  <a:cs typeface="Calibri" panose="020F0502020204030204" pitchFamily="34" charset="0"/>
                </a:endParaRPr>
              </a:p>
              <a:p>
                <a:pPr marL="800100" lvl="1" indent="-342900" algn="just">
                  <a:buClr>
                    <a:schemeClr val="tx2"/>
                  </a:buClr>
                  <a:buFont typeface="Courier New" panose="02070309020205020404" pitchFamily="49" charset="0"/>
                  <a:buChar char="o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solidFill>
                              <a:schemeClr val="tx2"/>
                            </a:solidFill>
                            <a:effectLst/>
                            <a:latin typeface="Cambria Math" panose="02040503050406030204" pitchFamily="18" charset="0"/>
                            <a:ea typeface="MS Mincho" panose="02020609040205080304" pitchFamily="49" charset="-128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chemeClr val="tx2"/>
                            </a:solidFill>
                            <a:effectLst/>
                            <a:latin typeface="Cambria Math" panose="02040503050406030204" pitchFamily="18" charset="0"/>
                            <a:ea typeface="MS Mincho" panose="02020609040205080304" pitchFamily="49" charset="-128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i="1">
                            <a:solidFill>
                              <a:schemeClr val="tx2"/>
                            </a:solidFill>
                            <a:effectLst/>
                            <a:latin typeface="Cambria Math" panose="02040503050406030204" pitchFamily="18" charset="0"/>
                            <a:ea typeface="MS Mincho" panose="02020609040205080304" pitchFamily="49" charset="-128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sz="2400" i="1">
                            <a:solidFill>
                              <a:schemeClr val="tx2"/>
                            </a:solidFill>
                            <a:effectLst/>
                            <a:latin typeface="Cambria Math" panose="02040503050406030204" pitchFamily="18" charset="0"/>
                            <a:ea typeface="MS Mincho" panose="02020609040205080304" pitchFamily="49" charset="-128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chemeClr val="tx2"/>
                            </a:solidFill>
                            <a:effectLst/>
                            <a:latin typeface="Cambria Math" panose="02040503050406030204" pitchFamily="18" charset="0"/>
                            <a:ea typeface="MS Mincho" panose="02020609040205080304" pitchFamily="49" charset="-128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400" i="1">
                            <a:solidFill>
                              <a:schemeClr val="tx2"/>
                            </a:solidFill>
                            <a:effectLst/>
                            <a:latin typeface="Cambria Math" panose="02040503050406030204" pitchFamily="18" charset="0"/>
                            <a:ea typeface="MS Mincho" panose="02020609040205080304" pitchFamily="49" charset="-128"/>
                            <a:cs typeface="Times New Roman" panose="02020603050405020304" pitchFamily="18" charset="0"/>
                          </a:rPr>
                          <m:t>𝑇</m:t>
                        </m:r>
                      </m:sup>
                    </m:sSup>
                    <m:r>
                      <a:rPr lang="en-US" sz="2400" i="1">
                        <a:solidFill>
                          <a:schemeClr val="tx2"/>
                        </a:solidFill>
                        <a:effectLst/>
                        <a:latin typeface="Cambria Math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rPr>
                      <m:t>𝑃𝑥</m:t>
                    </m:r>
                    <m:r>
                      <a:rPr lang="en-US" sz="2400" i="1">
                        <a:solidFill>
                          <a:schemeClr val="tx2"/>
                        </a:solidFill>
                        <a:effectLst/>
                        <a:latin typeface="Cambria Math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rPr>
                      <m:t>+</m:t>
                    </m:r>
                    <m:sSup>
                      <m:sSupPr>
                        <m:ctrlPr>
                          <a:rPr lang="en-US" sz="2400" i="1">
                            <a:solidFill>
                              <a:schemeClr val="tx2"/>
                            </a:solidFill>
                            <a:effectLst/>
                            <a:latin typeface="Cambria Math" panose="02040503050406030204" pitchFamily="18" charset="0"/>
                            <a:ea typeface="MS Mincho" panose="02020609040205080304" pitchFamily="49" charset="-128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chemeClr val="tx2"/>
                            </a:solidFill>
                            <a:effectLst/>
                            <a:latin typeface="Cambria Math" panose="02040503050406030204" pitchFamily="18" charset="0"/>
                            <a:ea typeface="MS Mincho" panose="02020609040205080304" pitchFamily="49" charset="-128"/>
                            <a:cs typeface="Times New Roman" panose="02020603050405020304" pitchFamily="18" charset="0"/>
                          </a:rPr>
                          <m:t>𝑞</m:t>
                        </m:r>
                      </m:e>
                      <m:sup>
                        <m:r>
                          <a:rPr lang="en-US" sz="2400" i="1">
                            <a:solidFill>
                              <a:schemeClr val="tx2"/>
                            </a:solidFill>
                            <a:effectLst/>
                            <a:latin typeface="Cambria Math" panose="02040503050406030204" pitchFamily="18" charset="0"/>
                            <a:ea typeface="MS Mincho" panose="02020609040205080304" pitchFamily="49" charset="-128"/>
                            <a:cs typeface="Times New Roman" panose="02020603050405020304" pitchFamily="18" charset="0"/>
                          </a:rPr>
                          <m:t>𝑇</m:t>
                        </m:r>
                      </m:sup>
                    </m:sSup>
                    <m:r>
                      <a:rPr lang="en-US" sz="2400" i="1">
                        <a:solidFill>
                          <a:schemeClr val="tx2"/>
                        </a:solidFill>
                        <a:effectLst/>
                        <a:latin typeface="Cambria Math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rPr>
                      <m:t>𝑥</m:t>
                    </m:r>
                  </m:oMath>
                </a14:m>
                <a:r>
                  <a:rPr lang="en-US" sz="2400" dirty="0">
                    <a:solidFill>
                      <a:schemeClr val="tx2"/>
                    </a:solidFill>
                    <a:effectLst/>
                    <a:latin typeface="Fira Sans Condensed" panose="020B0604020202020204" charset="0"/>
                    <a:ea typeface="MS Mincho" panose="02020609040205080304" pitchFamily="49" charset="-128"/>
                    <a:cs typeface="Times New Roman" panose="02020603050405020304" pitchFamily="18" charset="0"/>
                  </a:rPr>
                  <a:t> </a:t>
                </a:r>
                <a:r>
                  <a:rPr lang="en-US" sz="2400" dirty="0">
                    <a:solidFill>
                      <a:schemeClr val="tx2"/>
                    </a:solidFill>
                    <a:effectLst/>
                    <a:latin typeface="Fira Sans Condensed" panose="020B0604020202020204" charset="0"/>
                    <a:ea typeface="MS Mincho" panose="02020609040205080304" pitchFamily="49" charset="-128"/>
                    <a:cs typeface="Times New Roman" panose="02020603050405020304" pitchFamily="18" charset="0"/>
                    <a:sym typeface="Wingdings" panose="05000000000000000000" pitchFamily="2" charset="2"/>
                  </a:rPr>
                  <a:t></a:t>
                </a:r>
                <a:r>
                  <a:rPr lang="en-US" sz="2400" dirty="0">
                    <a:solidFill>
                      <a:schemeClr val="tx2"/>
                    </a:solidFill>
                    <a:effectLst/>
                    <a:latin typeface="Fira Sans Condensed" panose="020B0604020202020204" charset="0"/>
                    <a:ea typeface="MS Mincho" panose="02020609040205080304" pitchFamily="49" charset="-128"/>
                    <a:cs typeface="Times New Roman" panose="02020603050405020304" pitchFamily="18" charset="0"/>
                  </a:rPr>
                  <a:t> min</a:t>
                </a:r>
              </a:p>
              <a:p>
                <a:pPr marL="800100" lvl="1" indent="-342900" algn="just">
                  <a:buClr>
                    <a:schemeClr val="tx2"/>
                  </a:buClr>
                  <a:buFont typeface="Courier New" panose="02070309020205020404" pitchFamily="49" charset="0"/>
                  <a:buChar char="o"/>
                </a:pPr>
                <a:r>
                  <a:rPr lang="en-US" sz="2400" dirty="0">
                    <a:solidFill>
                      <a:schemeClr val="tx2"/>
                    </a:solidFill>
                    <a:effectLst/>
                    <a:latin typeface="Fira Sans Condensed" panose="020B0604020202020204" charset="0"/>
                    <a:ea typeface="MS Mincho" panose="02020609040205080304" pitchFamily="49" charset="-128"/>
                    <a:cs typeface="Times New Roman" panose="02020603050405020304" pitchFamily="18" charset="0"/>
                  </a:rPr>
                  <a:t>Với </a:t>
                </a:r>
                <a:r>
                  <a:rPr lang="en-US" sz="2400" dirty="0" err="1">
                    <a:solidFill>
                      <a:schemeClr val="tx2"/>
                    </a:solidFill>
                    <a:effectLst/>
                    <a:latin typeface="Fira Sans Condensed" panose="020B0604020202020204" charset="0"/>
                    <a:ea typeface="MS Mincho" panose="02020609040205080304" pitchFamily="49" charset="-128"/>
                    <a:cs typeface="Times New Roman" panose="02020603050405020304" pitchFamily="18" charset="0"/>
                  </a:rPr>
                  <a:t>điều</a:t>
                </a:r>
                <a:r>
                  <a:rPr lang="en-US" sz="2400" dirty="0">
                    <a:solidFill>
                      <a:schemeClr val="tx2"/>
                    </a:solidFill>
                    <a:effectLst/>
                    <a:latin typeface="Fira Sans Condensed" panose="020B0604020202020204" charset="0"/>
                    <a:ea typeface="MS Mincho" panose="02020609040205080304" pitchFamily="49" charset="-128"/>
                    <a:cs typeface="Times New Roman" panose="02020603050405020304" pitchFamily="18" charset="0"/>
                  </a:rPr>
                  <a:t> </a:t>
                </a:r>
                <a:r>
                  <a:rPr lang="en-US" sz="2400" dirty="0" err="1">
                    <a:solidFill>
                      <a:schemeClr val="tx2"/>
                    </a:solidFill>
                    <a:effectLst/>
                    <a:latin typeface="Fira Sans Condensed" panose="020B0604020202020204" charset="0"/>
                    <a:ea typeface="MS Mincho" panose="02020609040205080304" pitchFamily="49" charset="-128"/>
                    <a:cs typeface="Times New Roman" panose="02020603050405020304" pitchFamily="18" charset="0"/>
                  </a:rPr>
                  <a:t>kiện</a:t>
                </a:r>
                <a:r>
                  <a:rPr lang="en-US" sz="2400" dirty="0">
                    <a:solidFill>
                      <a:schemeClr val="tx2"/>
                    </a:solidFill>
                    <a:effectLst/>
                    <a:latin typeface="Fira Sans Condensed" panose="020B0604020202020204" charset="0"/>
                    <a:ea typeface="MS Mincho" panose="02020609040205080304" pitchFamily="49" charset="-128"/>
                    <a:cs typeface="Times New Roman" panose="02020603050405020304" pitchFamily="18" charset="0"/>
                  </a:rPr>
                  <a:t>: </a:t>
                </a:r>
                <a14:m>
                  <m:oMath xmlns:m="http://schemas.openxmlformats.org/officeDocument/2006/math">
                    <m:m>
                      <m:mPr>
                        <m:mcs>
                          <m:mc>
                            <m:mcPr>
                              <m:count m:val="1"/>
                              <m:mcJc m:val="center"/>
                            </m:mcPr>
                          </m:mc>
                        </m:mcs>
                        <m:ctrlPr>
                          <a:rPr lang="en-US" sz="2400" i="1">
                            <a:solidFill>
                              <a:schemeClr val="tx2"/>
                            </a:solidFill>
                            <a:effectLst/>
                            <a:latin typeface="Cambria Math" panose="02040503050406030204" pitchFamily="18" charset="0"/>
                            <a:ea typeface="MS Mincho" panose="02020609040205080304" pitchFamily="49" charset="-128"/>
                            <a:cs typeface="Times New Roman" panose="02020603050405020304" pitchFamily="18" charset="0"/>
                          </a:rPr>
                        </m:ctrlPr>
                      </m:mPr>
                      <m:mr>
                        <m:e>
                          <m:r>
                            <a:rPr lang="en-US" sz="2400" i="1">
                              <a:solidFill>
                                <a:schemeClr val="tx2"/>
                              </a:solidFill>
                              <a:effectLst/>
                              <a:latin typeface="Cambria Math" panose="02040503050406030204" pitchFamily="18" charset="0"/>
                              <a:ea typeface="MS Mincho" panose="02020609040205080304" pitchFamily="49" charset="-128"/>
                              <a:cs typeface="Times New Roman" panose="02020603050405020304" pitchFamily="18" charset="0"/>
                            </a:rPr>
                            <m:t>𝐺𝑥</m:t>
                          </m:r>
                          <m:r>
                            <a:rPr lang="en-US" sz="2400" i="1">
                              <a:solidFill>
                                <a:schemeClr val="tx2"/>
                              </a:solidFill>
                              <a:effectLst/>
                              <a:latin typeface="Cambria Math" panose="02040503050406030204" pitchFamily="18" charset="0"/>
                              <a:ea typeface="MS Mincho" panose="02020609040205080304" pitchFamily="49" charset="-128"/>
                              <a:cs typeface="Times New Roman" panose="02020603050405020304" pitchFamily="18" charset="0"/>
                            </a:rPr>
                            <m:t>≤</m:t>
                          </m:r>
                          <m:r>
                            <a:rPr lang="en-US" sz="2400" i="1">
                              <a:solidFill>
                                <a:schemeClr val="tx2"/>
                              </a:solidFill>
                              <a:effectLst/>
                              <a:latin typeface="Cambria Math" panose="02040503050406030204" pitchFamily="18" charset="0"/>
                              <a:ea typeface="MS Mincho" panose="02020609040205080304" pitchFamily="49" charset="-128"/>
                              <a:cs typeface="Times New Roman" panose="02020603050405020304" pitchFamily="18" charset="0"/>
                            </a:rPr>
                            <m:t>h</m:t>
                          </m:r>
                        </m:e>
                      </m:mr>
                      <m:mr>
                        <m:e>
                          <m:r>
                            <a:rPr lang="en-US" sz="2400" i="1">
                              <a:solidFill>
                                <a:schemeClr val="tx2"/>
                              </a:solidFill>
                              <a:effectLst/>
                              <a:latin typeface="Cambria Math" panose="02040503050406030204" pitchFamily="18" charset="0"/>
                              <a:ea typeface="MS Mincho" panose="02020609040205080304" pitchFamily="49" charset="-128"/>
                              <a:cs typeface="Times New Roman" panose="02020603050405020304" pitchFamily="18" charset="0"/>
                            </a:rPr>
                            <m:t>𝐴𝑥</m:t>
                          </m:r>
                          <m:r>
                            <a:rPr lang="en-US" sz="2400" i="1">
                              <a:solidFill>
                                <a:schemeClr val="tx2"/>
                              </a:solidFill>
                              <a:effectLst/>
                              <a:latin typeface="Cambria Math" panose="02040503050406030204" pitchFamily="18" charset="0"/>
                              <a:ea typeface="MS Mincho" panose="02020609040205080304" pitchFamily="49" charset="-128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a:rPr lang="en-US" sz="2400" i="1">
                              <a:solidFill>
                                <a:schemeClr val="tx2"/>
                              </a:solidFill>
                              <a:effectLst/>
                              <a:latin typeface="Cambria Math" panose="02040503050406030204" pitchFamily="18" charset="0"/>
                              <a:ea typeface="MS Mincho" panose="02020609040205080304" pitchFamily="49" charset="-128"/>
                              <a:cs typeface="Times New Roman" panose="02020603050405020304" pitchFamily="18" charset="0"/>
                            </a:rPr>
                            <m:t>𝑏</m:t>
                          </m:r>
                        </m:e>
                      </m:mr>
                    </m:m>
                  </m:oMath>
                </a14:m>
                <a:endParaRPr lang="en-US" sz="2400" dirty="0">
                  <a:solidFill>
                    <a:schemeClr val="tx2"/>
                  </a:solidFill>
                  <a:effectLst/>
                  <a:latin typeface="Fira Sans Condensed" panose="020B0604020202020204" charset="0"/>
                  <a:ea typeface="MS Mincho" panose="02020609040205080304" pitchFamily="49" charset="-128"/>
                  <a:cs typeface="Times New Roman" panose="02020603050405020304" pitchFamily="18" charset="0"/>
                </a:endParaRPr>
              </a:p>
              <a:p>
                <a:pPr marL="342900" lvl="0" indent="-342900" algn="just">
                  <a:spcAft>
                    <a:spcPts val="600"/>
                  </a:spcAft>
                  <a:buClr>
                    <a:schemeClr val="tx2"/>
                  </a:buClr>
                  <a:buFont typeface="Arial" panose="020B0604020202020204" pitchFamily="34" charset="0"/>
                  <a:buChar char="•"/>
                </a:pPr>
                <a:r>
                  <a:rPr lang="en-US" sz="2400" dirty="0" err="1">
                    <a:solidFill>
                      <a:schemeClr val="tx2"/>
                    </a:solidFill>
                    <a:effectLst/>
                    <a:latin typeface="Fira Sans Condensed" panose="020B0604020202020204" charset="0"/>
                    <a:ea typeface="MS Mincho" panose="02020609040205080304" pitchFamily="49" charset="-128"/>
                    <a:cs typeface="Calibri" panose="020F0502020204030204" pitchFamily="34" charset="0"/>
                  </a:rPr>
                  <a:t>Từ</a:t>
                </a:r>
                <a:r>
                  <a:rPr lang="en-US" sz="2400" dirty="0">
                    <a:solidFill>
                      <a:schemeClr val="tx2"/>
                    </a:solidFill>
                    <a:effectLst/>
                    <a:latin typeface="Fira Sans Condensed" panose="020B0604020202020204" charset="0"/>
                    <a:ea typeface="MS Mincho" panose="02020609040205080304" pitchFamily="49" charset="-128"/>
                    <a:cs typeface="Calibri" panose="020F0502020204030204" pitchFamily="34" charset="0"/>
                  </a:rPr>
                  <a:t> x </a:t>
                </a:r>
                <a:r>
                  <a:rPr lang="en-US" sz="2400" dirty="0" err="1">
                    <a:solidFill>
                      <a:schemeClr val="tx2"/>
                    </a:solidFill>
                    <a:effectLst/>
                    <a:latin typeface="Fira Sans Condensed" panose="020B0604020202020204" charset="0"/>
                    <a:ea typeface="MS Mincho" panose="02020609040205080304" pitchFamily="49" charset="-128"/>
                    <a:cs typeface="Calibri" panose="020F0502020204030204" pitchFamily="34" charset="0"/>
                  </a:rPr>
                  <a:t>sẽ</a:t>
                </a:r>
                <a:r>
                  <a:rPr lang="en-US" sz="2400" dirty="0">
                    <a:solidFill>
                      <a:schemeClr val="tx2"/>
                    </a:solidFill>
                    <a:effectLst/>
                    <a:latin typeface="Fira Sans Condensed" panose="020B0604020202020204" charset="0"/>
                    <a:ea typeface="MS Mincho" panose="02020609040205080304" pitchFamily="49" charset="-128"/>
                    <a:cs typeface="Calibri" panose="020F0502020204030204" pitchFamily="34" charset="0"/>
                  </a:rPr>
                  <a:t> </a:t>
                </a:r>
                <a:r>
                  <a:rPr lang="en-US" sz="2400" dirty="0" err="1">
                    <a:solidFill>
                      <a:schemeClr val="tx2"/>
                    </a:solidFill>
                    <a:effectLst/>
                    <a:latin typeface="Fira Sans Condensed" panose="020B0604020202020204" charset="0"/>
                    <a:ea typeface="MS Mincho" panose="02020609040205080304" pitchFamily="49" charset="-128"/>
                    <a:cs typeface="Calibri" panose="020F0502020204030204" pitchFamily="34" charset="0"/>
                  </a:rPr>
                  <a:t>thu</a:t>
                </a:r>
                <a:r>
                  <a:rPr lang="en-US" sz="2400" dirty="0">
                    <a:solidFill>
                      <a:schemeClr val="tx2"/>
                    </a:solidFill>
                    <a:effectLst/>
                    <a:latin typeface="Fira Sans Condensed" panose="020B0604020202020204" charset="0"/>
                    <a:ea typeface="MS Mincho" panose="02020609040205080304" pitchFamily="49" charset="-128"/>
                    <a:cs typeface="Calibri" panose="020F0502020204030204" pitchFamily="34" charset="0"/>
                  </a:rPr>
                  <a:t> </a:t>
                </a:r>
                <a:r>
                  <a:rPr lang="en-US" sz="2400" dirty="0" err="1">
                    <a:solidFill>
                      <a:schemeClr val="tx2"/>
                    </a:solidFill>
                    <a:effectLst/>
                    <a:latin typeface="Fira Sans Condensed" panose="020B0604020202020204" charset="0"/>
                    <a:ea typeface="MS Mincho" panose="02020609040205080304" pitchFamily="49" charset="-128"/>
                    <a:cs typeface="Calibri" panose="020F0502020204030204" pitchFamily="34" charset="0"/>
                  </a:rPr>
                  <a:t>được</a:t>
                </a:r>
                <a:r>
                  <a:rPr lang="en-US" sz="2400" dirty="0">
                    <a:solidFill>
                      <a:schemeClr val="tx2"/>
                    </a:solidFill>
                    <a:effectLst/>
                    <a:latin typeface="Fira Sans Condensed" panose="020B0604020202020204" charset="0"/>
                    <a:ea typeface="MS Mincho" panose="02020609040205080304" pitchFamily="49" charset="-128"/>
                    <a:cs typeface="Calibri" panose="020F0502020204030204" pitchFamily="34" charset="0"/>
                  </a:rPr>
                  <a:t> </a:t>
                </a:r>
                <a:r>
                  <a:rPr lang="en-US" sz="2400" dirty="0" err="1">
                    <a:solidFill>
                      <a:schemeClr val="tx2"/>
                    </a:solidFill>
                    <a:effectLst/>
                    <a:latin typeface="Fira Sans Condensed" panose="020B0604020202020204" charset="0"/>
                    <a:ea typeface="MS Mincho" panose="02020609040205080304" pitchFamily="49" charset="-128"/>
                    <a:cs typeface="Calibri" panose="020F0502020204030204" pitchFamily="34" charset="0"/>
                  </a:rPr>
                  <a:t>giá</a:t>
                </a:r>
                <a:r>
                  <a:rPr lang="en-US" sz="2400" dirty="0">
                    <a:solidFill>
                      <a:schemeClr val="tx2"/>
                    </a:solidFill>
                    <a:effectLst/>
                    <a:latin typeface="Fira Sans Condensed" panose="020B0604020202020204" charset="0"/>
                    <a:ea typeface="MS Mincho" panose="02020609040205080304" pitchFamily="49" charset="-128"/>
                    <a:cs typeface="Calibri" panose="020F0502020204030204" pitchFamily="34" charset="0"/>
                  </a:rPr>
                  <a:t> </a:t>
                </a:r>
                <a:r>
                  <a:rPr lang="en-US" sz="2400" dirty="0" err="1">
                    <a:solidFill>
                      <a:schemeClr val="tx2"/>
                    </a:solidFill>
                    <a:effectLst/>
                    <a:latin typeface="Fira Sans Condensed" panose="020B0604020202020204" charset="0"/>
                    <a:ea typeface="MS Mincho" panose="02020609040205080304" pitchFamily="49" charset="-128"/>
                    <a:cs typeface="Calibri" panose="020F0502020204030204" pitchFamily="34" charset="0"/>
                  </a:rPr>
                  <a:t>trị</a:t>
                </a:r>
                <a:r>
                  <a:rPr lang="en-US" sz="2400" dirty="0">
                    <a:solidFill>
                      <a:schemeClr val="tx2"/>
                    </a:solidFill>
                    <a:effectLst/>
                    <a:latin typeface="Fira Sans Condensed" panose="020B0604020202020204" charset="0"/>
                    <a:ea typeface="MS Mincho" panose="02020609040205080304" pitchFamily="49" charset="-128"/>
                    <a:cs typeface="Calibri" panose="020F0502020204030204" pitchFamily="34" charset="0"/>
                  </a:rPr>
                  <a:t> </a:t>
                </a:r>
                <a:r>
                  <a:rPr lang="en-US" sz="2400" dirty="0" err="1">
                    <a:solidFill>
                      <a:schemeClr val="tx2"/>
                    </a:solidFill>
                    <a:effectLst/>
                    <a:latin typeface="Fira Sans Condensed" panose="020B0604020202020204" charset="0"/>
                    <a:ea typeface="MS Mincho" panose="02020609040205080304" pitchFamily="49" charset="-128"/>
                    <a:cs typeface="Calibri" panose="020F0502020204030204" pitchFamily="34" charset="0"/>
                  </a:rPr>
                  <a:t>của</a:t>
                </a:r>
                <a:r>
                  <a:rPr lang="en-US" sz="2400" dirty="0">
                    <a:solidFill>
                      <a:schemeClr val="tx2"/>
                    </a:solidFill>
                    <a:effectLst/>
                    <a:latin typeface="Fira Sans Condensed" panose="020B0604020202020204" charset="0"/>
                    <a:ea typeface="MS Mincho" panose="02020609040205080304" pitchFamily="49" charset="-128"/>
                    <a:cs typeface="Calibri" panose="020F0502020204030204" pitchFamily="34" charset="0"/>
                  </a:rPr>
                  <a:t> w, b, z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CF6D059-DC86-4381-AF35-F9626F3EA0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3245" y="1402856"/>
                <a:ext cx="6437509" cy="2714461"/>
              </a:xfrm>
              <a:prstGeom prst="rect">
                <a:avLst/>
              </a:prstGeom>
              <a:blipFill>
                <a:blip r:embed="rId2"/>
                <a:stretch>
                  <a:fillRect l="-1326" t="-1798" r="-1420" b="-42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639954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4F1BD1E-9188-4EC8-AA42-50D5ABDA69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2889" y="1352930"/>
            <a:ext cx="3268674" cy="299029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F897DCD-17E4-4F7F-9C9C-CCF26F846A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5730" y="2681261"/>
            <a:ext cx="3017756" cy="33363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71F263B-907A-44DE-A104-C1D382CEDEED}"/>
                  </a:ext>
                </a:extLst>
              </p:cNvPr>
              <p:cNvSpPr txBox="1"/>
              <p:nvPr/>
            </p:nvSpPr>
            <p:spPr>
              <a:xfrm>
                <a:off x="2437844" y="0"/>
                <a:ext cx="4268312" cy="115576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f>
                      <m:fPr>
                        <m:ctrlPr>
                          <a:rPr lang="en-US" sz="4800" b="1" i="1" smtClean="0">
                            <a:solidFill>
                              <a:schemeClr val="tx2"/>
                            </a:solidFill>
                            <a:effectLst/>
                            <a:latin typeface="Cambria Math" panose="02040503050406030204" pitchFamily="18" charset="0"/>
                            <a:ea typeface="MS Mincho" panose="02020609040205080304" pitchFamily="49" charset="-128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4800" b="1" i="1">
                            <a:solidFill>
                              <a:schemeClr val="tx2"/>
                            </a:solidFill>
                            <a:effectLst/>
                            <a:latin typeface="Cambria Math" panose="02040503050406030204" pitchFamily="18" charset="0"/>
                            <a:ea typeface="MS Mincho" panose="02020609040205080304" pitchFamily="49" charset="-128"/>
                            <a:cs typeface="Times New Roman" panose="020206030504050203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sz="4800" b="1" i="1">
                            <a:solidFill>
                              <a:schemeClr val="tx2"/>
                            </a:solidFill>
                            <a:effectLst/>
                            <a:latin typeface="Cambria Math" panose="02040503050406030204" pitchFamily="18" charset="0"/>
                            <a:ea typeface="MS Mincho" panose="02020609040205080304" pitchFamily="49" charset="-128"/>
                            <a:cs typeface="Times New Roman" panose="02020603050405020304" pitchFamily="18" charset="0"/>
                          </a:rPr>
                          <m:t>𝟐</m:t>
                        </m:r>
                      </m:den>
                    </m:f>
                    <m:sSup>
                      <m:sSupPr>
                        <m:ctrlPr>
                          <a:rPr lang="en-US" sz="4800" b="1" i="1">
                            <a:solidFill>
                              <a:schemeClr val="tx2"/>
                            </a:solidFill>
                            <a:effectLst/>
                            <a:latin typeface="Cambria Math" panose="02040503050406030204" pitchFamily="18" charset="0"/>
                            <a:ea typeface="MS Mincho" panose="02020609040205080304" pitchFamily="49" charset="-128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4800" b="1" i="1">
                            <a:solidFill>
                              <a:schemeClr val="tx2"/>
                            </a:solidFill>
                            <a:effectLst/>
                            <a:latin typeface="Cambria Math" panose="02040503050406030204" pitchFamily="18" charset="0"/>
                            <a:ea typeface="MS Mincho" panose="02020609040205080304" pitchFamily="49" charset="-128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p>
                        <m:r>
                          <a:rPr lang="en-US" sz="4800" b="1" i="1">
                            <a:solidFill>
                              <a:schemeClr val="tx2"/>
                            </a:solidFill>
                            <a:effectLst/>
                            <a:latin typeface="Cambria Math" panose="02040503050406030204" pitchFamily="18" charset="0"/>
                            <a:ea typeface="MS Mincho" panose="02020609040205080304" pitchFamily="49" charset="-128"/>
                            <a:cs typeface="Times New Roman" panose="02020603050405020304" pitchFamily="18" charset="0"/>
                          </a:rPr>
                          <m:t>𝑻</m:t>
                        </m:r>
                      </m:sup>
                    </m:sSup>
                    <m:r>
                      <a:rPr lang="en-US" sz="4800" b="1" i="1">
                        <a:solidFill>
                          <a:schemeClr val="tx2"/>
                        </a:solidFill>
                        <a:effectLst/>
                        <a:latin typeface="Cambria Math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rPr>
                      <m:t>𝑷𝒙</m:t>
                    </m:r>
                    <m:r>
                      <a:rPr lang="en-US" sz="4800" b="1" i="1">
                        <a:solidFill>
                          <a:schemeClr val="tx2"/>
                        </a:solidFill>
                        <a:effectLst/>
                        <a:latin typeface="Cambria Math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rPr>
                      <m:t>+</m:t>
                    </m:r>
                    <m:sSup>
                      <m:sSupPr>
                        <m:ctrlPr>
                          <a:rPr lang="en-US" sz="4800" b="1" i="1">
                            <a:solidFill>
                              <a:schemeClr val="tx2"/>
                            </a:solidFill>
                            <a:effectLst/>
                            <a:latin typeface="Cambria Math" panose="02040503050406030204" pitchFamily="18" charset="0"/>
                            <a:ea typeface="MS Mincho" panose="02020609040205080304" pitchFamily="49" charset="-128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4800" b="1" i="1">
                            <a:solidFill>
                              <a:schemeClr val="tx2"/>
                            </a:solidFill>
                            <a:effectLst/>
                            <a:latin typeface="Cambria Math" panose="02040503050406030204" pitchFamily="18" charset="0"/>
                            <a:ea typeface="MS Mincho" panose="02020609040205080304" pitchFamily="49" charset="-128"/>
                            <a:cs typeface="Times New Roman" panose="02020603050405020304" pitchFamily="18" charset="0"/>
                          </a:rPr>
                          <m:t>𝒒</m:t>
                        </m:r>
                      </m:e>
                      <m:sup>
                        <m:r>
                          <a:rPr lang="en-US" sz="4800" b="1" i="1">
                            <a:solidFill>
                              <a:schemeClr val="tx2"/>
                            </a:solidFill>
                            <a:effectLst/>
                            <a:latin typeface="Cambria Math" panose="02040503050406030204" pitchFamily="18" charset="0"/>
                            <a:ea typeface="MS Mincho" panose="02020609040205080304" pitchFamily="49" charset="-128"/>
                            <a:cs typeface="Times New Roman" panose="02020603050405020304" pitchFamily="18" charset="0"/>
                          </a:rPr>
                          <m:t>𝑻</m:t>
                        </m:r>
                      </m:sup>
                    </m:sSup>
                    <m:r>
                      <a:rPr lang="en-US" sz="4800" b="1" i="1">
                        <a:solidFill>
                          <a:schemeClr val="tx2"/>
                        </a:solidFill>
                        <a:effectLst/>
                        <a:latin typeface="Cambria Math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rPr>
                      <m:t>𝒙</m:t>
                    </m:r>
                  </m:oMath>
                </a14:m>
                <a:r>
                  <a:rPr lang="en-US" sz="4800" b="1" dirty="0">
                    <a:solidFill>
                      <a:schemeClr val="tx2"/>
                    </a:solidFill>
                    <a:effectLst/>
                    <a:latin typeface="Fira Sans Condensed" panose="020B0604020202020204" charset="0"/>
                    <a:ea typeface="MS Mincho" panose="02020609040205080304" pitchFamily="49" charset="-128"/>
                    <a:cs typeface="Times New Roman" panose="02020603050405020304" pitchFamily="18" charset="0"/>
                  </a:rPr>
                  <a:t> </a:t>
                </a:r>
                <a:endParaRPr lang="en-US" sz="4800" b="1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71F263B-907A-44DE-A104-C1D382CEDE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7844" y="0"/>
                <a:ext cx="4268312" cy="115576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6CD3C9FE-1DBF-4A0A-9CFB-C48737A208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2303" y="1352930"/>
            <a:ext cx="438150" cy="2990298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D459FF5C-ABE0-4B91-AFC6-B12665427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2303" y="4105647"/>
            <a:ext cx="438150" cy="682604"/>
          </a:xfrm>
        </p:spPr>
        <p:txBody>
          <a:bodyPr/>
          <a:lstStyle/>
          <a:p>
            <a:r>
              <a:rPr lang="en-US" dirty="0">
                <a:latin typeface="Fira Sans Condensed" panose="020B0604020202020204" charset="0"/>
              </a:rPr>
              <a:t>x</a:t>
            </a:r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98D6A680-4647-4189-81AE-F13D6AA951A2}"/>
              </a:ext>
            </a:extLst>
          </p:cNvPr>
          <p:cNvSpPr txBox="1">
            <a:spLocks/>
          </p:cNvSpPr>
          <p:nvPr/>
        </p:nvSpPr>
        <p:spPr>
          <a:xfrm>
            <a:off x="2779076" y="4105647"/>
            <a:ext cx="438150" cy="682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Rajdhani"/>
              <a:buNone/>
              <a:defRPr sz="45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Rajdhani"/>
              <a:buNone/>
              <a:defRPr sz="18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Rajdhani"/>
              <a:buNone/>
              <a:defRPr sz="18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Rajdhani"/>
              <a:buNone/>
              <a:defRPr sz="18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Rajdhani"/>
              <a:buNone/>
              <a:defRPr sz="18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Rajdhani"/>
              <a:buNone/>
              <a:defRPr sz="18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Rajdhani"/>
              <a:buNone/>
              <a:defRPr sz="18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Rajdhani"/>
              <a:buNone/>
              <a:defRPr sz="18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Rajdhani"/>
              <a:buNone/>
              <a:defRPr sz="18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en-US" dirty="0">
                <a:latin typeface="Fira Sans Condensed" panose="020B0604020202020204" charset="0"/>
              </a:rPr>
              <a:t>P</a:t>
            </a:r>
          </a:p>
        </p:txBody>
      </p:sp>
      <p:sp>
        <p:nvSpPr>
          <p:cNvPr id="9" name="Title 4">
            <a:extLst>
              <a:ext uri="{FF2B5EF4-FFF2-40B4-BE49-F238E27FC236}">
                <a16:creationId xmlns:a16="http://schemas.microsoft.com/office/drawing/2014/main" id="{0A7D98B9-0CB1-4AEC-AE90-202CE8A237A6}"/>
              </a:ext>
            </a:extLst>
          </p:cNvPr>
          <p:cNvSpPr txBox="1">
            <a:spLocks/>
          </p:cNvSpPr>
          <p:nvPr/>
        </p:nvSpPr>
        <p:spPr>
          <a:xfrm>
            <a:off x="6834096" y="3014898"/>
            <a:ext cx="721024" cy="682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Rajdhani"/>
              <a:buNone/>
              <a:defRPr sz="45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Rajdhani"/>
              <a:buNone/>
              <a:defRPr sz="18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Rajdhani"/>
              <a:buNone/>
              <a:defRPr sz="18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Rajdhani"/>
              <a:buNone/>
              <a:defRPr sz="18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Rajdhani"/>
              <a:buNone/>
              <a:defRPr sz="18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Rajdhani"/>
              <a:buNone/>
              <a:defRPr sz="18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Rajdhani"/>
              <a:buNone/>
              <a:defRPr sz="18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Rajdhani"/>
              <a:buNone/>
              <a:defRPr sz="18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Rajdhani"/>
              <a:buNone/>
              <a:defRPr sz="18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en-US" dirty="0" err="1">
                <a:latin typeface="Fira Sans Condensed" panose="020B0604020202020204" charset="0"/>
              </a:rPr>
              <a:t>q</a:t>
            </a:r>
            <a:r>
              <a:rPr lang="en-US" baseline="30000" dirty="0" err="1">
                <a:latin typeface="Fira Sans Condensed" panose="020B0604020202020204" charset="0"/>
              </a:rPr>
              <a:t>T</a:t>
            </a:r>
            <a:r>
              <a:rPr lang="en-US" dirty="0">
                <a:latin typeface="Fira Sans Condensed" panose="020B0604020202020204" charset="0"/>
              </a:rPr>
              <a:t> </a:t>
            </a:r>
            <a:r>
              <a:rPr lang="en-US" baseline="30000" dirty="0">
                <a:latin typeface="Fira Sans Condensed" panose="020B0604020202020204" charset="0"/>
              </a:rPr>
              <a:t> </a:t>
            </a:r>
            <a:endParaRPr lang="en-US" dirty="0">
              <a:latin typeface="Fira Sans Condensed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4013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65D61C8-5869-47A9-B682-406CA24CE5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578" y="1281028"/>
            <a:ext cx="3120514" cy="286293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46E50CF-D8D9-44AD-B379-F9D8F5D4FA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3593" y="2594218"/>
            <a:ext cx="3734466" cy="170610"/>
          </a:xfrm>
          <a:prstGeom prst="rect">
            <a:avLst/>
          </a:prstGeom>
        </p:spPr>
      </p:pic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79230815-2560-4858-9497-8322C8E2457B}"/>
              </a:ext>
            </a:extLst>
          </p:cNvPr>
          <p:cNvGraphicFramePr>
            <a:graphicFrameLocks noGrp="1"/>
          </p:cNvGraphicFramePr>
          <p:nvPr/>
        </p:nvGraphicFramePr>
        <p:xfrm>
          <a:off x="8149507" y="3303854"/>
          <a:ext cx="208280" cy="30480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392963535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mpd="sng">
                      <a:solidFill>
                        <a:schemeClr val="tx1"/>
                      </a:solidFill>
                      <a:prstDash val="solid"/>
                    </a:lnL>
                    <a:lnR w="28575" cmpd="sng">
                      <a:solidFill>
                        <a:schemeClr val="tx1"/>
                      </a:solidFill>
                      <a:prstDash val="solid"/>
                    </a:lnR>
                    <a:lnT w="28575" cmpd="sng">
                      <a:solidFill>
                        <a:schemeClr val="tx1"/>
                      </a:solidFill>
                      <a:prstDash val="solid"/>
                    </a:lnT>
                    <a:lnB w="28575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2789864"/>
                  </a:ext>
                </a:extLst>
              </a:tr>
            </a:tbl>
          </a:graphicData>
        </a:graphic>
      </p:graphicFrame>
      <p:sp>
        <p:nvSpPr>
          <p:cNvPr id="8" name="Title 4">
            <a:extLst>
              <a:ext uri="{FF2B5EF4-FFF2-40B4-BE49-F238E27FC236}">
                <a16:creationId xmlns:a16="http://schemas.microsoft.com/office/drawing/2014/main" id="{D10E32D8-0057-4892-9B13-3729683004C6}"/>
              </a:ext>
            </a:extLst>
          </p:cNvPr>
          <p:cNvSpPr txBox="1">
            <a:spLocks/>
          </p:cNvSpPr>
          <p:nvPr/>
        </p:nvSpPr>
        <p:spPr>
          <a:xfrm>
            <a:off x="1811760" y="4020661"/>
            <a:ext cx="438150" cy="682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en-US" sz="4500" dirty="0">
                <a:latin typeface="Fira Sans Condensed" panose="020B0604020202020204" charset="0"/>
              </a:rPr>
              <a:t>G</a:t>
            </a:r>
          </a:p>
        </p:txBody>
      </p:sp>
      <p:sp>
        <p:nvSpPr>
          <p:cNvPr id="11" name="Title 4">
            <a:extLst>
              <a:ext uri="{FF2B5EF4-FFF2-40B4-BE49-F238E27FC236}">
                <a16:creationId xmlns:a16="http://schemas.microsoft.com/office/drawing/2014/main" id="{495E4CFB-BBC3-4206-A57F-0A7348731C5B}"/>
              </a:ext>
            </a:extLst>
          </p:cNvPr>
          <p:cNvSpPr txBox="1">
            <a:spLocks/>
          </p:cNvSpPr>
          <p:nvPr/>
        </p:nvSpPr>
        <p:spPr>
          <a:xfrm>
            <a:off x="6621751" y="2712496"/>
            <a:ext cx="438150" cy="682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en-US" sz="4500" dirty="0">
                <a:latin typeface="Fira Sans Condensed" panose="020B0604020202020204" charset="0"/>
              </a:rPr>
              <a:t>h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1AD05EB-EB49-405B-BFC2-FCB056599A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1364" y="1237208"/>
            <a:ext cx="438150" cy="295057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DA871BE3-A60F-4E68-B821-F553851963D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3213635" y="125064"/>
                <a:ext cx="2120850" cy="572700"/>
              </a:xfrm>
            </p:spPr>
            <p:txBody>
              <a:bodyPr/>
              <a:lstStyle/>
              <a:p>
                <a:r>
                  <a:rPr lang="en-US" sz="4800" dirty="0">
                    <a:latin typeface="Fira Sans Condensed" panose="020B0604020202020204" charset="0"/>
                  </a:rPr>
                  <a:t>Gx </a:t>
                </a:r>
                <a14:m>
                  <m:oMath xmlns:m="http://schemas.openxmlformats.org/officeDocument/2006/math">
                    <m:r>
                      <a:rPr lang="en-US" sz="4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sz="4800" dirty="0">
                    <a:latin typeface="Fira Sans Condensed" panose="020B0604020202020204" charset="0"/>
                  </a:rPr>
                  <a:t> h</a:t>
                </a:r>
              </a:p>
            </p:txBody>
          </p:sp>
        </mc:Choice>
        <mc:Fallback xmlns="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DA871BE3-A60F-4E68-B821-F553851963D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213635" y="125064"/>
                <a:ext cx="2120850" cy="572700"/>
              </a:xfrm>
              <a:blipFill>
                <a:blip r:embed="rId5"/>
                <a:stretch>
                  <a:fillRect l="-6897" t="-16129" r="-6897" b="-1107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itle 4">
            <a:extLst>
              <a:ext uri="{FF2B5EF4-FFF2-40B4-BE49-F238E27FC236}">
                <a16:creationId xmlns:a16="http://schemas.microsoft.com/office/drawing/2014/main" id="{F0CE6F98-1BCC-48DD-967E-6AA12C4E7328}"/>
              </a:ext>
            </a:extLst>
          </p:cNvPr>
          <p:cNvSpPr txBox="1">
            <a:spLocks/>
          </p:cNvSpPr>
          <p:nvPr/>
        </p:nvSpPr>
        <p:spPr>
          <a:xfrm>
            <a:off x="3711364" y="4020661"/>
            <a:ext cx="438150" cy="682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en-US" sz="4500" dirty="0">
                <a:latin typeface="Fira Sans Condensed" panose="020B0604020202020204" charset="0"/>
              </a:rPr>
              <a:t>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itle 2">
                <a:extLst>
                  <a:ext uri="{FF2B5EF4-FFF2-40B4-BE49-F238E27FC236}">
                    <a16:creationId xmlns:a16="http://schemas.microsoft.com/office/drawing/2014/main" id="{70113252-D70A-4DED-89B8-CB154114089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74060" y="1183982"/>
                <a:ext cx="595880" cy="57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3F3F3"/>
                  </a:buClr>
                  <a:buSzPts val="3000"/>
                  <a:buFont typeface="Rajdhani"/>
                  <a:buNone/>
                  <a:defRPr sz="3000" b="1" i="0" u="none" strike="noStrike" cap="none">
                    <a:solidFill>
                      <a:srgbClr val="F3F3F3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1pPr>
                <a:lvl2pPr marR="0" lvl="1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3F3F3"/>
                  </a:buClr>
                  <a:buSzPts val="3000"/>
                  <a:buFont typeface="Rajdhani"/>
                  <a:buNone/>
                  <a:defRPr sz="3000" b="1" i="0" u="none" strike="noStrike" cap="none">
                    <a:solidFill>
                      <a:srgbClr val="F3F3F3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2pPr>
                <a:lvl3pPr marR="0" lvl="2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3F3F3"/>
                  </a:buClr>
                  <a:buSzPts val="3000"/>
                  <a:buFont typeface="Rajdhani"/>
                  <a:buNone/>
                  <a:defRPr sz="3000" b="1" i="0" u="none" strike="noStrike" cap="none">
                    <a:solidFill>
                      <a:srgbClr val="F3F3F3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3pPr>
                <a:lvl4pPr marR="0" lvl="3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3F3F3"/>
                  </a:buClr>
                  <a:buSzPts val="3000"/>
                  <a:buFont typeface="Rajdhani"/>
                  <a:buNone/>
                  <a:defRPr sz="3000" b="1" i="0" u="none" strike="noStrike" cap="none">
                    <a:solidFill>
                      <a:srgbClr val="F3F3F3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4pPr>
                <a:lvl5pPr marR="0" lvl="4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3F3F3"/>
                  </a:buClr>
                  <a:buSzPts val="3000"/>
                  <a:buFont typeface="Rajdhani"/>
                  <a:buNone/>
                  <a:defRPr sz="3000" b="1" i="0" u="none" strike="noStrike" cap="none">
                    <a:solidFill>
                      <a:srgbClr val="F3F3F3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5pPr>
                <a:lvl6pPr marR="0" lvl="5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3F3F3"/>
                  </a:buClr>
                  <a:buSzPts val="3000"/>
                  <a:buFont typeface="Rajdhani"/>
                  <a:buNone/>
                  <a:defRPr sz="3000" b="1" i="0" u="none" strike="noStrike" cap="none">
                    <a:solidFill>
                      <a:srgbClr val="F3F3F3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6pPr>
                <a:lvl7pPr marR="0" lvl="6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3F3F3"/>
                  </a:buClr>
                  <a:buSzPts val="3000"/>
                  <a:buFont typeface="Rajdhani"/>
                  <a:buNone/>
                  <a:defRPr sz="3000" b="1" i="0" u="none" strike="noStrike" cap="none">
                    <a:solidFill>
                      <a:srgbClr val="F3F3F3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7pPr>
                <a:lvl8pPr marR="0" lvl="7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3F3F3"/>
                  </a:buClr>
                  <a:buSzPts val="3000"/>
                  <a:buFont typeface="Rajdhani"/>
                  <a:buNone/>
                  <a:defRPr sz="3000" b="1" i="0" u="none" strike="noStrike" cap="none">
                    <a:solidFill>
                      <a:srgbClr val="F3F3F3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8pPr>
                <a:lvl9pPr marR="0" lvl="8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3F3F3"/>
                  </a:buClr>
                  <a:buSzPts val="3000"/>
                  <a:buFont typeface="Rajdhani"/>
                  <a:buNone/>
                  <a:defRPr sz="3000" b="1" i="0" u="none" strike="noStrike" cap="none">
                    <a:solidFill>
                      <a:srgbClr val="F3F3F3"/>
                    </a:solidFill>
                    <a:latin typeface="Rajdhani"/>
                    <a:ea typeface="Rajdhani"/>
                    <a:cs typeface="Rajdhani"/>
                    <a:sym typeface="Rajdhani"/>
                  </a:defRPr>
                </a:lvl9pPr>
              </a:lstStyle>
              <a:p>
                <a:r>
                  <a:rPr lang="en-US" sz="6000" dirty="0"/>
                  <a:t> </a:t>
                </a:r>
                <a14:m>
                  <m:oMath xmlns:m="http://schemas.openxmlformats.org/officeDocument/2006/math">
                    <m:r>
                      <a:rPr lang="en-US" sz="6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</m:oMath>
                </a14:m>
                <a:endParaRPr lang="en-US" sz="6000" dirty="0"/>
              </a:p>
            </p:txBody>
          </p:sp>
        </mc:Choice>
        <mc:Fallback xmlns="">
          <p:sp>
            <p:nvSpPr>
              <p:cNvPr id="18" name="Title 2">
                <a:extLst>
                  <a:ext uri="{FF2B5EF4-FFF2-40B4-BE49-F238E27FC236}">
                    <a16:creationId xmlns:a16="http://schemas.microsoft.com/office/drawing/2014/main" id="{70113252-D70A-4DED-89B8-CB15411408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4060" y="1183982"/>
                <a:ext cx="595880" cy="572700"/>
              </a:xfrm>
              <a:prstGeom prst="rect">
                <a:avLst/>
              </a:prstGeom>
              <a:blipFill>
                <a:blip r:embed="rId6"/>
                <a:stretch>
                  <a:fillRect b="-20212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784131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05E4A-E605-4462-8971-1C4C129518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0148" y="203482"/>
            <a:ext cx="1752597" cy="572700"/>
          </a:xfrm>
        </p:spPr>
        <p:txBody>
          <a:bodyPr/>
          <a:lstStyle/>
          <a:p>
            <a:r>
              <a:rPr lang="en-US" sz="4800" dirty="0">
                <a:latin typeface="Fira Sans Condensed" panose="020B0604020202020204" charset="0"/>
              </a:rPr>
              <a:t>Ax = b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4E4CB4C-5C19-4C66-8F0F-B3CFBE3957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815" y="2612294"/>
            <a:ext cx="3251199" cy="24052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7BD2E68-9ACE-44B2-BA3C-245DFDB255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237406"/>
            <a:ext cx="438150" cy="299029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1B0CE96-3062-4B6C-BF16-F98BE6C21A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0664" y="2514560"/>
            <a:ext cx="581318" cy="43598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F1E446C-F71F-4982-ABA0-C4C51F4F12BD}"/>
              </a:ext>
            </a:extLst>
          </p:cNvPr>
          <p:cNvSpPr txBox="1">
            <a:spLocks/>
          </p:cNvSpPr>
          <p:nvPr/>
        </p:nvSpPr>
        <p:spPr>
          <a:xfrm>
            <a:off x="5004597" y="2159855"/>
            <a:ext cx="1169882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en-US" sz="6600" dirty="0"/>
              <a:t>=</a:t>
            </a:r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7DC3B686-9C88-49AF-A9C5-97E1C0DC38B7}"/>
              </a:ext>
            </a:extLst>
          </p:cNvPr>
          <p:cNvSpPr txBox="1">
            <a:spLocks/>
          </p:cNvSpPr>
          <p:nvPr/>
        </p:nvSpPr>
        <p:spPr>
          <a:xfrm>
            <a:off x="4566447" y="4040350"/>
            <a:ext cx="43815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en-US" sz="4500" dirty="0">
                <a:latin typeface="Fira Sans Condensed" panose="020B0604020202020204" charset="0"/>
              </a:rPr>
              <a:t>x</a:t>
            </a:r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B2FCDCA7-A82F-4D51-A835-B2D48DD403C2}"/>
              </a:ext>
            </a:extLst>
          </p:cNvPr>
          <p:cNvSpPr txBox="1">
            <a:spLocks/>
          </p:cNvSpPr>
          <p:nvPr/>
        </p:nvSpPr>
        <p:spPr>
          <a:xfrm>
            <a:off x="2126623" y="2799749"/>
            <a:ext cx="438150" cy="682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en-US" sz="4500" dirty="0">
                <a:latin typeface="Fira Sans Condensed" panose="020B0604020202020204" charset="0"/>
              </a:rPr>
              <a:t>A</a:t>
            </a:r>
          </a:p>
        </p:txBody>
      </p:sp>
      <p:sp>
        <p:nvSpPr>
          <p:cNvPr id="9" name="Title 4">
            <a:extLst>
              <a:ext uri="{FF2B5EF4-FFF2-40B4-BE49-F238E27FC236}">
                <a16:creationId xmlns:a16="http://schemas.microsoft.com/office/drawing/2014/main" id="{69FE86B9-05A3-4DD6-8FA2-2DAABFD942D6}"/>
              </a:ext>
            </a:extLst>
          </p:cNvPr>
          <p:cNvSpPr txBox="1">
            <a:spLocks/>
          </p:cNvSpPr>
          <p:nvPr/>
        </p:nvSpPr>
        <p:spPr>
          <a:xfrm>
            <a:off x="6579227" y="2950549"/>
            <a:ext cx="438150" cy="682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en-US" sz="4500" dirty="0">
                <a:latin typeface="Fira Sans Condensed" panose="020B0604020202020204" charset="0"/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6206413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8"/>
          <p:cNvSpPr txBox="1">
            <a:spLocks noGrp="1"/>
          </p:cNvSpPr>
          <p:nvPr>
            <p:ph type="title"/>
          </p:nvPr>
        </p:nvSpPr>
        <p:spPr>
          <a:xfrm>
            <a:off x="1134119" y="1420696"/>
            <a:ext cx="2830503" cy="172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cap="all" dirty="0" err="1">
                <a:latin typeface="Fira Sans Condensed Light" panose="020B0604020202020204" charset="0"/>
              </a:rPr>
              <a:t>svm</a:t>
            </a:r>
            <a:r>
              <a:rPr lang="en-US" sz="5000" cap="all" dirty="0">
                <a:latin typeface="Fira Sans Condensed Light" panose="020B0604020202020204" charset="0"/>
              </a:rPr>
              <a:t> </a:t>
            </a:r>
            <a:r>
              <a:rPr lang="en-US" sz="5000" cap="all" dirty="0" err="1">
                <a:latin typeface="Fira Sans Condensed Light" panose="020B0604020202020204" charset="0"/>
              </a:rPr>
              <a:t>cho</a:t>
            </a:r>
            <a:r>
              <a:rPr lang="en-US" sz="5000" cap="all" dirty="0">
                <a:latin typeface="Fira Sans Condensed Light" panose="020B0604020202020204" charset="0"/>
              </a:rPr>
              <a:t> k </a:t>
            </a:r>
            <a:r>
              <a:rPr lang="en-US" sz="5000" cap="all" dirty="0" err="1">
                <a:latin typeface="Fira Sans Condensed Light" panose="020B0604020202020204" charset="0"/>
              </a:rPr>
              <a:t>bộ</a:t>
            </a:r>
            <a:r>
              <a:rPr lang="en-US" sz="5000" cap="all" dirty="0">
                <a:latin typeface="Fira Sans Condensed Light" panose="020B0604020202020204" charset="0"/>
              </a:rPr>
              <a:t> </a:t>
            </a:r>
            <a:r>
              <a:rPr lang="en-US" sz="5000" cap="all" dirty="0" err="1">
                <a:latin typeface="Fira Sans Condensed Light" panose="020B0604020202020204" charset="0"/>
              </a:rPr>
              <a:t>phân</a:t>
            </a:r>
            <a:r>
              <a:rPr lang="en-US" sz="5000" cap="all" dirty="0">
                <a:latin typeface="Fira Sans Condensed Light" panose="020B0604020202020204" charset="0"/>
              </a:rPr>
              <a:t> </a:t>
            </a:r>
            <a:r>
              <a:rPr lang="en-US" sz="5000" cap="all" dirty="0" err="1">
                <a:latin typeface="Fira Sans Condensed Light" panose="020B0604020202020204" charset="0"/>
              </a:rPr>
              <a:t>lớp</a:t>
            </a:r>
            <a:endParaRPr sz="5000" cap="all" dirty="0">
              <a:latin typeface="Fira Sans Condensed Light" panose="020B0604020202020204" charset="0"/>
            </a:endParaRPr>
          </a:p>
        </p:txBody>
      </p:sp>
      <p:cxnSp>
        <p:nvCxnSpPr>
          <p:cNvPr id="143" name="Google Shape;143;p28"/>
          <p:cNvCxnSpPr>
            <a:cxnSpLocks/>
          </p:cNvCxnSpPr>
          <p:nvPr/>
        </p:nvCxnSpPr>
        <p:spPr>
          <a:xfrm>
            <a:off x="6313982" y="903446"/>
            <a:ext cx="0" cy="3078619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44" name="Google Shape;144;p28"/>
          <p:cNvSpPr txBox="1"/>
          <p:nvPr/>
        </p:nvSpPr>
        <p:spPr>
          <a:xfrm>
            <a:off x="4145957" y="1420696"/>
            <a:ext cx="2063700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 	Chia </a:t>
            </a:r>
            <a:r>
              <a:rPr lang="en-US" sz="2400" dirty="0" err="1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tập</a:t>
            </a:r>
            <a:r>
              <a:rPr lang="en-US" sz="2400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 </a:t>
            </a:r>
            <a:r>
              <a:rPr lang="en-US" sz="2400" dirty="0" err="1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dữ</a:t>
            </a:r>
            <a:r>
              <a:rPr lang="en-US" sz="2400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 </a:t>
            </a:r>
            <a:r>
              <a:rPr lang="en-US" sz="2400" dirty="0" err="1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liệu</a:t>
            </a:r>
            <a:endParaRPr sz="2400" dirty="0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145" name="Google Shape;145;p28"/>
          <p:cNvSpPr txBox="1"/>
          <p:nvPr/>
        </p:nvSpPr>
        <p:spPr>
          <a:xfrm>
            <a:off x="6418257" y="1420696"/>
            <a:ext cx="2063700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rPr>
              <a:t>1</a:t>
            </a:r>
            <a:endParaRPr sz="2400" b="1" dirty="0">
              <a:solidFill>
                <a:srgbClr val="F3F3F3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47" name="Google Shape;147;p28"/>
          <p:cNvSpPr txBox="1"/>
          <p:nvPr/>
        </p:nvSpPr>
        <p:spPr>
          <a:xfrm>
            <a:off x="4146007" y="2900971"/>
            <a:ext cx="2063700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149" name="Google Shape;149;p28"/>
          <p:cNvSpPr txBox="1"/>
          <p:nvPr/>
        </p:nvSpPr>
        <p:spPr>
          <a:xfrm>
            <a:off x="4146057" y="3026696"/>
            <a:ext cx="2063700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rPr>
              <a:t>2</a:t>
            </a:r>
            <a:endParaRPr sz="2400" b="1" dirty="0">
              <a:solidFill>
                <a:srgbClr val="F3F3F3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cxnSp>
        <p:nvCxnSpPr>
          <p:cNvPr id="152" name="Google Shape;152;p28"/>
          <p:cNvCxnSpPr>
            <a:stCxn id="144" idx="3"/>
            <a:endCxn id="145" idx="1"/>
          </p:cNvCxnSpPr>
          <p:nvPr/>
        </p:nvCxnSpPr>
        <p:spPr>
          <a:xfrm>
            <a:off x="6209657" y="1733896"/>
            <a:ext cx="208600" cy="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3" name="Google Shape;153;p28"/>
          <p:cNvCxnSpPr>
            <a:cxnSpLocks/>
            <a:stCxn id="149" idx="3"/>
          </p:cNvCxnSpPr>
          <p:nvPr/>
        </p:nvCxnSpPr>
        <p:spPr>
          <a:xfrm>
            <a:off x="6209757" y="3339896"/>
            <a:ext cx="208500" cy="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" name="Google Shape;144;p28">
            <a:extLst>
              <a:ext uri="{FF2B5EF4-FFF2-40B4-BE49-F238E27FC236}">
                <a16:creationId xmlns:a16="http://schemas.microsoft.com/office/drawing/2014/main" id="{7EF733CE-03E7-4F7B-AB2D-EEE45F85A8BC}"/>
              </a:ext>
            </a:extLst>
          </p:cNvPr>
          <p:cNvSpPr txBox="1"/>
          <p:nvPr/>
        </p:nvSpPr>
        <p:spPr>
          <a:xfrm>
            <a:off x="6418257" y="3032913"/>
            <a:ext cx="2445574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rgbClr val="F3F3F3"/>
                </a:solidFill>
                <a:latin typeface="Fira Sans Condensed Light" panose="020B0604020202020204" charset="0"/>
                <a:sym typeface="Fira Sans Condensed Light"/>
              </a:rPr>
              <a:t>Xây</a:t>
            </a:r>
            <a:r>
              <a:rPr lang="en-US" sz="2400" dirty="0">
                <a:solidFill>
                  <a:srgbClr val="F3F3F3"/>
                </a:solidFill>
                <a:latin typeface="Fira Sans Condensed Light" panose="020B0604020202020204" charset="0"/>
                <a:sym typeface="Fira Sans Condensed Light"/>
              </a:rPr>
              <a:t> </a:t>
            </a:r>
            <a:r>
              <a:rPr lang="en-US" sz="2400" dirty="0" err="1">
                <a:solidFill>
                  <a:srgbClr val="F3F3F3"/>
                </a:solidFill>
                <a:latin typeface="Fira Sans Condensed Light" panose="020B0604020202020204" charset="0"/>
                <a:sym typeface="Fira Sans Condensed Light"/>
              </a:rPr>
              <a:t>dựng</a:t>
            </a:r>
            <a:r>
              <a:rPr lang="en-US" sz="2400" dirty="0">
                <a:solidFill>
                  <a:srgbClr val="F3F3F3"/>
                </a:solidFill>
                <a:latin typeface="Fira Sans Condensed Light" panose="020B0604020202020204" charset="0"/>
                <a:sym typeface="Fira Sans Condensed Light"/>
              </a:rPr>
              <a:t> </a:t>
            </a:r>
            <a:r>
              <a:rPr lang="en-US" sz="2400" dirty="0" err="1">
                <a:solidFill>
                  <a:srgbClr val="F3F3F3"/>
                </a:solidFill>
                <a:latin typeface="Fira Sans Condensed Light" panose="020B0604020202020204" charset="0"/>
                <a:sym typeface="Fira Sans Condensed Light"/>
              </a:rPr>
              <a:t>giải</a:t>
            </a:r>
            <a:r>
              <a:rPr lang="en-US" sz="2400" dirty="0">
                <a:solidFill>
                  <a:srgbClr val="F3F3F3"/>
                </a:solidFill>
                <a:latin typeface="Fira Sans Condensed Light" panose="020B0604020202020204" charset="0"/>
                <a:sym typeface="Fira Sans Condensed Light"/>
              </a:rPr>
              <a:t> </a:t>
            </a:r>
            <a:r>
              <a:rPr lang="en-US" sz="2400" dirty="0" err="1">
                <a:solidFill>
                  <a:srgbClr val="F3F3F3"/>
                </a:solidFill>
                <a:latin typeface="Fira Sans Condensed Light" panose="020B0604020202020204" charset="0"/>
                <a:sym typeface="Fira Sans Condensed Light"/>
              </a:rPr>
              <a:t>thuật</a:t>
            </a:r>
            <a:endParaRPr sz="2400" dirty="0">
              <a:solidFill>
                <a:srgbClr val="F3F3F3"/>
              </a:solidFill>
              <a:latin typeface="Fira Sans Condensed Light" panose="020B0604020202020204" charset="0"/>
              <a:sym typeface="Fira Sans Condensed Light"/>
            </a:endParaRPr>
          </a:p>
        </p:txBody>
      </p:sp>
    </p:spTree>
    <p:extLst>
      <p:ext uri="{BB962C8B-B14F-4D97-AF65-F5344CB8AC3E}">
        <p14:creationId xmlns:p14="http://schemas.microsoft.com/office/powerpoint/2010/main" val="5567743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05E4A-E605-4462-8971-1C4C129518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6400" y="171362"/>
            <a:ext cx="3251199" cy="572700"/>
          </a:xfrm>
        </p:spPr>
        <p:txBody>
          <a:bodyPr/>
          <a:lstStyle/>
          <a:p>
            <a:r>
              <a:rPr lang="en-US" sz="4800" dirty="0">
                <a:latin typeface="Fira Sans Condensed" panose="020B0604020202020204" charset="0"/>
              </a:rPr>
              <a:t>Ý </a:t>
            </a:r>
            <a:r>
              <a:rPr lang="en-US" sz="4800" dirty="0" err="1">
                <a:latin typeface="Fira Sans Condensed" panose="020B0604020202020204" charset="0"/>
              </a:rPr>
              <a:t>tưởng</a:t>
            </a:r>
            <a:endParaRPr lang="en-US" sz="4800" dirty="0">
              <a:latin typeface="Fira Sans Condensed" panose="020B060402020202020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2B30A36-99F0-430A-9B11-D0B52AF43BFE}"/>
              </a:ext>
            </a:extLst>
          </p:cNvPr>
          <p:cNvSpPr txBox="1"/>
          <p:nvPr/>
        </p:nvSpPr>
        <p:spPr>
          <a:xfrm>
            <a:off x="1354555" y="1117371"/>
            <a:ext cx="6434887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tx2"/>
                </a:solidFill>
                <a:effectLst/>
                <a:latin typeface="Fira Sans Condensed" panose="020B0604020202020204" charset="0"/>
                <a:ea typeface="MS Mincho" panose="02020609040205080304" pitchFamily="49" charset="-128"/>
                <a:cs typeface="Calibri" panose="020F0502020204030204" pitchFamily="34" charset="0"/>
              </a:rPr>
              <a:t>Thực</a:t>
            </a:r>
            <a:r>
              <a:rPr lang="en-US" sz="2400" dirty="0">
                <a:solidFill>
                  <a:schemeClr val="tx2"/>
                </a:solidFill>
                <a:effectLst/>
                <a:latin typeface="Fira Sans Condensed" panose="020B0604020202020204" charset="0"/>
                <a:ea typeface="MS Mincho" panose="02020609040205080304" pitchFamily="49" charset="-128"/>
                <a:cs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effectLst/>
                <a:latin typeface="Fira Sans Condensed" panose="020B0604020202020204" charset="0"/>
                <a:ea typeface="MS Mincho" panose="02020609040205080304" pitchFamily="49" charset="-128"/>
                <a:cs typeface="Calibri" panose="020F0502020204030204" pitchFamily="34" charset="0"/>
              </a:rPr>
              <a:t>hiện</a:t>
            </a:r>
            <a:r>
              <a:rPr lang="en-US" sz="2400" dirty="0">
                <a:solidFill>
                  <a:schemeClr val="tx2"/>
                </a:solidFill>
                <a:effectLst/>
                <a:latin typeface="Fira Sans Condensed" panose="020B0604020202020204" charset="0"/>
                <a:ea typeface="MS Mincho" panose="02020609040205080304" pitchFamily="49" charset="-128"/>
                <a:cs typeface="Calibri" panose="020F0502020204030204" pitchFamily="34" charset="0"/>
              </a:rPr>
              <a:t>, chia </a:t>
            </a:r>
            <a:r>
              <a:rPr lang="en-US" sz="2400" dirty="0" err="1">
                <a:solidFill>
                  <a:schemeClr val="tx2"/>
                </a:solidFill>
                <a:effectLst/>
                <a:latin typeface="Fira Sans Condensed" panose="020B0604020202020204" charset="0"/>
                <a:ea typeface="MS Mincho" panose="02020609040205080304" pitchFamily="49" charset="-128"/>
                <a:cs typeface="Calibri" panose="020F0502020204030204" pitchFamily="34" charset="0"/>
              </a:rPr>
              <a:t>tập</a:t>
            </a:r>
            <a:r>
              <a:rPr lang="en-US" sz="2400" dirty="0">
                <a:solidFill>
                  <a:schemeClr val="tx2"/>
                </a:solidFill>
                <a:effectLst/>
                <a:latin typeface="Fira Sans Condensed" panose="020B0604020202020204" charset="0"/>
                <a:ea typeface="MS Mincho" panose="02020609040205080304" pitchFamily="49" charset="-128"/>
                <a:cs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effectLst/>
                <a:latin typeface="Fira Sans Condensed" panose="020B0604020202020204" charset="0"/>
                <a:ea typeface="MS Mincho" panose="02020609040205080304" pitchFamily="49" charset="-128"/>
                <a:cs typeface="Calibri" panose="020F0502020204030204" pitchFamily="34" charset="0"/>
              </a:rPr>
              <a:t>dữ</a:t>
            </a:r>
            <a:r>
              <a:rPr lang="en-US" sz="2400" dirty="0">
                <a:solidFill>
                  <a:schemeClr val="tx2"/>
                </a:solidFill>
                <a:effectLst/>
                <a:latin typeface="Fira Sans Condensed" panose="020B0604020202020204" charset="0"/>
                <a:ea typeface="MS Mincho" panose="02020609040205080304" pitchFamily="49" charset="-128"/>
                <a:cs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effectLst/>
                <a:latin typeface="Fira Sans Condensed" panose="020B0604020202020204" charset="0"/>
                <a:ea typeface="MS Mincho" panose="02020609040205080304" pitchFamily="49" charset="-128"/>
                <a:cs typeface="Calibri" panose="020F0502020204030204" pitchFamily="34" charset="0"/>
              </a:rPr>
              <a:t>liệu</a:t>
            </a:r>
            <a:r>
              <a:rPr lang="en-US" sz="2400" dirty="0">
                <a:solidFill>
                  <a:schemeClr val="tx2"/>
                </a:solidFill>
                <a:effectLst/>
                <a:latin typeface="Fira Sans Condensed" panose="020B0604020202020204" charset="0"/>
                <a:ea typeface="MS Mincho" panose="02020609040205080304" pitchFamily="49" charset="-128"/>
                <a:cs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effectLst/>
                <a:latin typeface="Fira Sans Condensed" panose="020B0604020202020204" charset="0"/>
                <a:ea typeface="MS Mincho" panose="02020609040205080304" pitchFamily="49" charset="-128"/>
                <a:cs typeface="Calibri" panose="020F0502020204030204" pitchFamily="34" charset="0"/>
              </a:rPr>
              <a:t>thành</a:t>
            </a:r>
            <a:r>
              <a:rPr lang="en-US" sz="2400" dirty="0">
                <a:solidFill>
                  <a:schemeClr val="tx2"/>
                </a:solidFill>
                <a:effectLst/>
                <a:latin typeface="Fira Sans Condensed" panose="020B0604020202020204" charset="0"/>
                <a:ea typeface="MS Mincho" panose="02020609040205080304" pitchFamily="49" charset="-128"/>
                <a:cs typeface="Calibri" panose="020F0502020204030204" pitchFamily="34" charset="0"/>
              </a:rPr>
              <a:t> 2 </a:t>
            </a:r>
            <a:r>
              <a:rPr lang="en-US" sz="2400" dirty="0" err="1">
                <a:solidFill>
                  <a:schemeClr val="tx2"/>
                </a:solidFill>
                <a:effectLst/>
                <a:latin typeface="Fira Sans Condensed" panose="020B0604020202020204" charset="0"/>
                <a:ea typeface="MS Mincho" panose="02020609040205080304" pitchFamily="49" charset="-128"/>
                <a:cs typeface="Calibri" panose="020F0502020204030204" pitchFamily="34" charset="0"/>
              </a:rPr>
              <a:t>phần</a:t>
            </a:r>
            <a:r>
              <a:rPr lang="en-US" sz="2400" dirty="0">
                <a:solidFill>
                  <a:schemeClr val="tx2"/>
                </a:solidFill>
                <a:latin typeface="Fira Sans Condensed" panose="020B0604020202020204" charset="0"/>
                <a:ea typeface="MS Mincho" panose="02020609040205080304" pitchFamily="49" charset="-128"/>
                <a:cs typeface="Calibri" panose="020F0502020204030204" pitchFamily="34" charset="0"/>
              </a:rPr>
              <a:t>:</a:t>
            </a:r>
          </a:p>
          <a:p>
            <a:pPr marL="914400" indent="-401638" algn="just">
              <a:buClr>
                <a:schemeClr val="tx2"/>
              </a:buClr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chemeClr val="tx2"/>
                </a:solidFill>
                <a:latin typeface="Fira Sans Condensed" panose="020B0604020202020204" charset="0"/>
                <a:ea typeface="MS Mincho" panose="02020609040205080304" pitchFamily="49" charset="-128"/>
                <a:cs typeface="Calibri" panose="020F0502020204030204" pitchFamily="34" charset="0"/>
              </a:rPr>
              <a:t>80% train</a:t>
            </a:r>
          </a:p>
          <a:p>
            <a:pPr marL="914400" lvl="0" indent="-401638" algn="just">
              <a:buClr>
                <a:schemeClr val="tx2"/>
              </a:buClr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chemeClr val="tx2"/>
                </a:solidFill>
                <a:latin typeface="Fira Sans Condensed" panose="020B0604020202020204" charset="0"/>
                <a:ea typeface="MS Mincho" panose="02020609040205080304" pitchFamily="49" charset="-128"/>
                <a:cs typeface="Calibri" panose="020F0502020204030204" pitchFamily="34" charset="0"/>
              </a:rPr>
              <a:t>20% test</a:t>
            </a:r>
            <a:r>
              <a:rPr lang="en-US" sz="2400" dirty="0">
                <a:solidFill>
                  <a:schemeClr val="tx2"/>
                </a:solidFill>
                <a:effectLst/>
                <a:latin typeface="Fira Sans Condensed" panose="020B0604020202020204" charset="0"/>
                <a:ea typeface="MS Mincho" panose="02020609040205080304" pitchFamily="49" charset="-128"/>
                <a:cs typeface="Calibri" panose="020F0502020204030204" pitchFamily="34" charset="0"/>
              </a:rPr>
              <a:t> </a:t>
            </a:r>
          </a:p>
          <a:p>
            <a:pPr marL="342900" lvl="0" indent="-342900" algn="just">
              <a:buClr>
                <a:schemeClr val="tx2"/>
              </a:buClr>
              <a:buFont typeface="Symbol" panose="05050102010706020507" pitchFamily="18" charset="2"/>
              <a:buChar char="Þ"/>
            </a:pPr>
            <a:r>
              <a:rPr lang="en-US" sz="2400" dirty="0" err="1">
                <a:solidFill>
                  <a:schemeClr val="tx2"/>
                </a:solidFill>
                <a:latin typeface="Fira Sans Condensed" panose="020B0604020202020204" charset="0"/>
                <a:ea typeface="MS Mincho" panose="02020609040205080304" pitchFamily="49" charset="-128"/>
                <a:cs typeface="Calibri" panose="020F0502020204030204" pitchFamily="34" charset="0"/>
              </a:rPr>
              <a:t>X_Train</a:t>
            </a:r>
            <a:r>
              <a:rPr lang="en-US" sz="2400" dirty="0">
                <a:solidFill>
                  <a:schemeClr val="tx2"/>
                </a:solidFill>
                <a:latin typeface="Fira Sans Condensed" panose="020B0604020202020204" charset="0"/>
                <a:ea typeface="MS Mincho" panose="02020609040205080304" pitchFamily="49" charset="-128"/>
                <a:cs typeface="Calibri" panose="020F0502020204030204" pitchFamily="34" charset="0"/>
              </a:rPr>
              <a:t>, </a:t>
            </a:r>
            <a:r>
              <a:rPr lang="en-US" sz="2400" dirty="0" err="1">
                <a:solidFill>
                  <a:schemeClr val="tx2"/>
                </a:solidFill>
                <a:latin typeface="Fira Sans Condensed" panose="020B0604020202020204" charset="0"/>
                <a:ea typeface="MS Mincho" panose="02020609040205080304" pitchFamily="49" charset="-128"/>
                <a:cs typeface="Calibri" panose="020F0502020204030204" pitchFamily="34" charset="0"/>
              </a:rPr>
              <a:t>X_test</a:t>
            </a:r>
            <a:r>
              <a:rPr lang="en-US" sz="2400" dirty="0">
                <a:solidFill>
                  <a:schemeClr val="tx2"/>
                </a:solidFill>
                <a:latin typeface="Fira Sans Condensed" panose="020B0604020202020204" charset="0"/>
                <a:ea typeface="MS Mincho" panose="02020609040205080304" pitchFamily="49" charset="-128"/>
                <a:cs typeface="Calibri" panose="020F0502020204030204" pitchFamily="34" charset="0"/>
              </a:rPr>
              <a:t>, </a:t>
            </a:r>
            <a:r>
              <a:rPr lang="en-US" sz="2400" dirty="0" err="1">
                <a:solidFill>
                  <a:schemeClr val="tx2"/>
                </a:solidFill>
                <a:latin typeface="Fira Sans Condensed" panose="020B0604020202020204" charset="0"/>
                <a:ea typeface="MS Mincho" panose="02020609040205080304" pitchFamily="49" charset="-128"/>
                <a:cs typeface="Calibri" panose="020F0502020204030204" pitchFamily="34" charset="0"/>
              </a:rPr>
              <a:t>y_train</a:t>
            </a:r>
            <a:r>
              <a:rPr lang="en-US" sz="2400" dirty="0">
                <a:solidFill>
                  <a:schemeClr val="tx2"/>
                </a:solidFill>
                <a:latin typeface="Fira Sans Condensed" panose="020B0604020202020204" charset="0"/>
                <a:ea typeface="MS Mincho" panose="02020609040205080304" pitchFamily="49" charset="-128"/>
                <a:cs typeface="Calibri" panose="020F0502020204030204" pitchFamily="34" charset="0"/>
              </a:rPr>
              <a:t>, </a:t>
            </a:r>
            <a:r>
              <a:rPr lang="en-US" sz="2400" dirty="0" err="1">
                <a:solidFill>
                  <a:schemeClr val="tx2"/>
                </a:solidFill>
                <a:latin typeface="Fira Sans Condensed" panose="020B0604020202020204" charset="0"/>
                <a:ea typeface="MS Mincho" panose="02020609040205080304" pitchFamily="49" charset="-128"/>
                <a:cs typeface="Calibri" panose="020F0502020204030204" pitchFamily="34" charset="0"/>
              </a:rPr>
              <a:t>y_test</a:t>
            </a:r>
            <a:endParaRPr lang="en-US" sz="2400" dirty="0">
              <a:solidFill>
                <a:schemeClr val="tx2"/>
              </a:solidFill>
              <a:latin typeface="Fira Sans Condensed" panose="020B0604020202020204" charset="0"/>
              <a:ea typeface="MS Mincho" panose="02020609040205080304" pitchFamily="49" charset="-128"/>
              <a:cs typeface="Calibri" panose="020F0502020204030204" pitchFamily="34" charset="0"/>
            </a:endParaRPr>
          </a:p>
          <a:p>
            <a:pPr marL="342900" indent="-342900" algn="just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tx2"/>
                </a:solidFill>
                <a:latin typeface="Fira Sans Condensed" panose="020B0604020202020204" charset="0"/>
                <a:ea typeface="MS Mincho" panose="02020609040205080304" pitchFamily="49" charset="-128"/>
                <a:cs typeface="Calibri" panose="020F0502020204030204" pitchFamily="34" charset="0"/>
              </a:rPr>
              <a:t>Khởi</a:t>
            </a:r>
            <a:r>
              <a:rPr lang="en-US" sz="2400" dirty="0">
                <a:solidFill>
                  <a:schemeClr val="tx2"/>
                </a:solidFill>
                <a:latin typeface="Fira Sans Condensed" panose="020B0604020202020204" charset="0"/>
                <a:ea typeface="MS Mincho" panose="02020609040205080304" pitchFamily="49" charset="-128"/>
                <a:cs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Fira Sans Condensed" panose="020B0604020202020204" charset="0"/>
                <a:ea typeface="MS Mincho" panose="02020609040205080304" pitchFamily="49" charset="-128"/>
                <a:cs typeface="Calibri" panose="020F0502020204030204" pitchFamily="34" charset="0"/>
              </a:rPr>
              <a:t>tạo</a:t>
            </a:r>
            <a:r>
              <a:rPr lang="en-US" sz="2400" dirty="0">
                <a:solidFill>
                  <a:schemeClr val="tx2"/>
                </a:solidFill>
                <a:latin typeface="Fira Sans Condensed" panose="020B0604020202020204" charset="0"/>
                <a:ea typeface="MS Mincho" panose="02020609040205080304" pitchFamily="49" charset="-128"/>
                <a:cs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Fira Sans Condensed" panose="020B0604020202020204" charset="0"/>
                <a:ea typeface="MS Mincho" panose="02020609040205080304" pitchFamily="49" charset="-128"/>
                <a:cs typeface="Calibri" panose="020F0502020204030204" pitchFamily="34" charset="0"/>
              </a:rPr>
              <a:t>các</a:t>
            </a:r>
            <a:r>
              <a:rPr lang="en-US" sz="2400" dirty="0">
                <a:solidFill>
                  <a:schemeClr val="tx2"/>
                </a:solidFill>
                <a:latin typeface="Fira Sans Condensed" panose="020B0604020202020204" charset="0"/>
                <a:ea typeface="MS Mincho" panose="02020609040205080304" pitchFamily="49" charset="-128"/>
                <a:cs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Fira Sans Condensed" panose="020B0604020202020204" charset="0"/>
                <a:ea typeface="MS Mincho" panose="02020609040205080304" pitchFamily="49" charset="-128"/>
                <a:cs typeface="Calibri" panose="020F0502020204030204" pitchFamily="34" charset="0"/>
              </a:rPr>
              <a:t>biến</a:t>
            </a:r>
            <a:r>
              <a:rPr lang="en-US" sz="2400" dirty="0">
                <a:solidFill>
                  <a:schemeClr val="tx2"/>
                </a:solidFill>
                <a:latin typeface="Fira Sans Condensed" panose="020B0604020202020204" charset="0"/>
                <a:ea typeface="MS Mincho" panose="02020609040205080304" pitchFamily="49" charset="-128"/>
                <a:cs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Fira Sans Condensed" panose="020B0604020202020204" charset="0"/>
                <a:ea typeface="MS Mincho" panose="02020609040205080304" pitchFamily="49" charset="-128"/>
                <a:cs typeface="Calibri" panose="020F0502020204030204" pitchFamily="34" charset="0"/>
              </a:rPr>
              <a:t>là</a:t>
            </a:r>
            <a:r>
              <a:rPr lang="en-US" sz="2400" dirty="0">
                <a:solidFill>
                  <a:schemeClr val="tx2"/>
                </a:solidFill>
                <a:latin typeface="Fira Sans Condensed" panose="020B0604020202020204" charset="0"/>
                <a:ea typeface="MS Mincho" panose="02020609040205080304" pitchFamily="49" charset="-128"/>
                <a:cs typeface="Calibri" panose="020F0502020204030204" pitchFamily="34" charset="0"/>
              </a:rPr>
              <a:t>: w, b, z </a:t>
            </a:r>
            <a:r>
              <a:rPr lang="en-US" sz="2400" dirty="0" err="1">
                <a:solidFill>
                  <a:schemeClr val="tx2"/>
                </a:solidFill>
                <a:latin typeface="Fira Sans Condensed" panose="020B0604020202020204" charset="0"/>
                <a:ea typeface="MS Mincho" panose="02020609040205080304" pitchFamily="49" charset="-128"/>
                <a:cs typeface="Calibri" panose="020F0502020204030204" pitchFamily="34" charset="0"/>
              </a:rPr>
              <a:t>dưới</a:t>
            </a:r>
            <a:r>
              <a:rPr lang="en-US" sz="2400" dirty="0">
                <a:solidFill>
                  <a:schemeClr val="tx2"/>
                </a:solidFill>
                <a:latin typeface="Fira Sans Condensed" panose="020B0604020202020204" charset="0"/>
                <a:ea typeface="MS Mincho" panose="02020609040205080304" pitchFamily="49" charset="-128"/>
                <a:cs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Fira Sans Condensed" panose="020B0604020202020204" charset="0"/>
                <a:ea typeface="MS Mincho" panose="02020609040205080304" pitchFamily="49" charset="-128"/>
                <a:cs typeface="Calibri" panose="020F0502020204030204" pitchFamily="34" charset="0"/>
              </a:rPr>
              <a:t>dạng</a:t>
            </a:r>
            <a:r>
              <a:rPr lang="en-US" sz="2400" dirty="0">
                <a:solidFill>
                  <a:schemeClr val="tx2"/>
                </a:solidFill>
                <a:latin typeface="Fira Sans Condensed" panose="020B0604020202020204" charset="0"/>
                <a:ea typeface="MS Mincho" panose="02020609040205080304" pitchFamily="49" charset="-128"/>
                <a:cs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Fira Sans Condensed" panose="020B0604020202020204" charset="0"/>
                <a:ea typeface="MS Mincho" panose="02020609040205080304" pitchFamily="49" charset="-128"/>
                <a:cs typeface="Calibri" panose="020F0502020204030204" pitchFamily="34" charset="0"/>
              </a:rPr>
              <a:t>mảng</a:t>
            </a:r>
            <a:endParaRPr lang="en-US" sz="2400" dirty="0">
              <a:solidFill>
                <a:schemeClr val="tx2"/>
              </a:solidFill>
              <a:latin typeface="Fira Sans Condensed" panose="020B0604020202020204" charset="0"/>
              <a:ea typeface="MS Mincho" panose="02020609040205080304" pitchFamily="49" charset="-128"/>
              <a:cs typeface="Calibri" panose="020F0502020204030204" pitchFamily="34" charset="0"/>
            </a:endParaRPr>
          </a:p>
          <a:p>
            <a:pPr marL="342900" indent="-342900" algn="just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tx2"/>
                </a:solidFill>
                <a:latin typeface="Fira Sans Condensed" panose="020B0604020202020204" charset="0"/>
                <a:ea typeface="MS Mincho" panose="02020609040205080304" pitchFamily="49" charset="-128"/>
                <a:cs typeface="Calibri" panose="020F0502020204030204" pitchFamily="34" charset="0"/>
              </a:rPr>
              <a:t>Lấy</a:t>
            </a:r>
            <a:r>
              <a:rPr lang="en-US" sz="2400" dirty="0">
                <a:solidFill>
                  <a:schemeClr val="tx2"/>
                </a:solidFill>
                <a:latin typeface="Fira Sans Condensed" panose="020B0604020202020204" charset="0"/>
                <a:ea typeface="MS Mincho" panose="02020609040205080304" pitchFamily="49" charset="-128"/>
                <a:cs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Fira Sans Condensed" panose="020B0604020202020204" charset="0"/>
                <a:ea typeface="MS Mincho" panose="02020609040205080304" pitchFamily="49" charset="-128"/>
                <a:cs typeface="Calibri" panose="020F0502020204030204" pitchFamily="34" charset="0"/>
              </a:rPr>
              <a:t>các</a:t>
            </a:r>
            <a:r>
              <a:rPr lang="en-US" sz="2400" dirty="0">
                <a:solidFill>
                  <a:schemeClr val="tx2"/>
                </a:solidFill>
                <a:latin typeface="Fira Sans Condensed" panose="020B0604020202020204" charset="0"/>
                <a:ea typeface="MS Mincho" panose="02020609040205080304" pitchFamily="49" charset="-128"/>
                <a:cs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Fira Sans Condensed" panose="020B0604020202020204" charset="0"/>
                <a:ea typeface="MS Mincho" panose="02020609040205080304" pitchFamily="49" charset="-128"/>
                <a:cs typeface="Calibri" panose="020F0502020204030204" pitchFamily="34" charset="0"/>
              </a:rPr>
              <a:t>giá</a:t>
            </a:r>
            <a:r>
              <a:rPr lang="en-US" sz="2400" dirty="0">
                <a:solidFill>
                  <a:schemeClr val="tx2"/>
                </a:solidFill>
                <a:latin typeface="Fira Sans Condensed" panose="020B0604020202020204" charset="0"/>
                <a:ea typeface="MS Mincho" panose="02020609040205080304" pitchFamily="49" charset="-128"/>
                <a:cs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Fira Sans Condensed" panose="020B0604020202020204" charset="0"/>
                <a:ea typeface="MS Mincho" panose="02020609040205080304" pitchFamily="49" charset="-128"/>
                <a:cs typeface="Calibri" panose="020F0502020204030204" pitchFamily="34" charset="0"/>
              </a:rPr>
              <a:t>trị</a:t>
            </a:r>
            <a:r>
              <a:rPr lang="en-US" sz="2400" dirty="0">
                <a:solidFill>
                  <a:schemeClr val="tx2"/>
                </a:solidFill>
                <a:latin typeface="Fira Sans Condensed" panose="020B0604020202020204" charset="0"/>
                <a:ea typeface="MS Mincho" panose="02020609040205080304" pitchFamily="49" charset="-128"/>
                <a:cs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Fira Sans Condensed" panose="020B0604020202020204" charset="0"/>
                <a:ea typeface="MS Mincho" panose="02020609040205080304" pitchFamily="49" charset="-128"/>
                <a:cs typeface="Calibri" panose="020F0502020204030204" pitchFamily="34" charset="0"/>
              </a:rPr>
              <a:t>nhãn</a:t>
            </a:r>
            <a:r>
              <a:rPr lang="en-US" sz="2400" dirty="0">
                <a:solidFill>
                  <a:schemeClr val="tx2"/>
                </a:solidFill>
                <a:latin typeface="Fira Sans Condensed" panose="020B0604020202020204" charset="0"/>
                <a:ea typeface="MS Mincho" panose="02020609040205080304" pitchFamily="49" charset="-128"/>
                <a:cs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Fira Sans Condensed" panose="020B0604020202020204" charset="0"/>
                <a:ea typeface="MS Mincho" panose="02020609040205080304" pitchFamily="49" charset="-128"/>
                <a:cs typeface="Calibri" panose="020F0502020204030204" pitchFamily="34" charset="0"/>
              </a:rPr>
              <a:t>khác</a:t>
            </a:r>
            <a:r>
              <a:rPr lang="en-US" sz="2400" dirty="0">
                <a:solidFill>
                  <a:schemeClr val="tx2"/>
                </a:solidFill>
                <a:latin typeface="Fira Sans Condensed" panose="020B0604020202020204" charset="0"/>
                <a:ea typeface="MS Mincho" panose="02020609040205080304" pitchFamily="49" charset="-128"/>
                <a:cs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Fira Sans Condensed" panose="020B0604020202020204" charset="0"/>
                <a:ea typeface="MS Mincho" panose="02020609040205080304" pitchFamily="49" charset="-128"/>
                <a:cs typeface="Calibri" panose="020F0502020204030204" pitchFamily="34" charset="0"/>
              </a:rPr>
              <a:t>nhau</a:t>
            </a:r>
            <a:r>
              <a:rPr lang="en-US" sz="2400" dirty="0">
                <a:solidFill>
                  <a:schemeClr val="tx2"/>
                </a:solidFill>
                <a:latin typeface="Fira Sans Condensed" panose="020B0604020202020204" charset="0"/>
                <a:ea typeface="MS Mincho" panose="02020609040205080304" pitchFamily="49" charset="-128"/>
                <a:cs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Fira Sans Condensed" panose="020B0604020202020204" charset="0"/>
                <a:ea typeface="MS Mincho" panose="02020609040205080304" pitchFamily="49" charset="-128"/>
                <a:cs typeface="Calibri" panose="020F0502020204030204" pitchFamily="34" charset="0"/>
              </a:rPr>
              <a:t>trong</a:t>
            </a:r>
            <a:r>
              <a:rPr lang="en-US" sz="2400" dirty="0">
                <a:solidFill>
                  <a:schemeClr val="tx2"/>
                </a:solidFill>
                <a:latin typeface="Fira Sans Condensed" panose="020B0604020202020204" charset="0"/>
                <a:ea typeface="MS Mincho" panose="02020609040205080304" pitchFamily="49" charset="-128"/>
                <a:cs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Fira Sans Condensed" panose="020B0604020202020204" charset="0"/>
                <a:ea typeface="MS Mincho" panose="02020609040205080304" pitchFamily="49" charset="-128"/>
                <a:cs typeface="Calibri" panose="020F0502020204030204" pitchFamily="34" charset="0"/>
              </a:rPr>
              <a:t>y_train</a:t>
            </a:r>
            <a:endParaRPr lang="en-US" sz="2400" dirty="0">
              <a:solidFill>
                <a:schemeClr val="tx2"/>
              </a:solidFill>
              <a:latin typeface="Fira Sans Condensed" panose="020B0604020202020204" charset="0"/>
              <a:ea typeface="MS Mincho" panose="02020609040205080304" pitchFamily="49" charset="-128"/>
              <a:cs typeface="Calibri" panose="020F0502020204030204" pitchFamily="34" charset="0"/>
            </a:endParaRPr>
          </a:p>
          <a:p>
            <a:pPr marL="342900" indent="-342900" algn="just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tx2"/>
                </a:solidFill>
                <a:latin typeface="Fira Sans Condensed" panose="020B0604020202020204" charset="0"/>
                <a:ea typeface="MS Mincho" panose="02020609040205080304" pitchFamily="49" charset="-128"/>
                <a:cs typeface="Calibri" panose="020F0502020204030204" pitchFamily="34" charset="0"/>
              </a:rPr>
              <a:t>Từ</a:t>
            </a:r>
            <a:r>
              <a:rPr lang="en-US" sz="2400" dirty="0">
                <a:solidFill>
                  <a:schemeClr val="tx2"/>
                </a:solidFill>
                <a:latin typeface="Fira Sans Condensed" panose="020B0604020202020204" charset="0"/>
                <a:ea typeface="MS Mincho" panose="02020609040205080304" pitchFamily="49" charset="-128"/>
                <a:cs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Fira Sans Condensed" panose="020B0604020202020204" charset="0"/>
                <a:ea typeface="MS Mincho" panose="02020609040205080304" pitchFamily="49" charset="-128"/>
                <a:cs typeface="Calibri" panose="020F0502020204030204" pitchFamily="34" charset="0"/>
              </a:rPr>
              <a:t>tập</a:t>
            </a:r>
            <a:r>
              <a:rPr lang="en-US" sz="2400" dirty="0">
                <a:solidFill>
                  <a:schemeClr val="tx2"/>
                </a:solidFill>
                <a:latin typeface="Fira Sans Condensed" panose="020B0604020202020204" charset="0"/>
                <a:ea typeface="MS Mincho" panose="02020609040205080304" pitchFamily="49" charset="-128"/>
                <a:cs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Fira Sans Condensed" panose="020B0604020202020204" charset="0"/>
                <a:ea typeface="MS Mincho" panose="02020609040205080304" pitchFamily="49" charset="-128"/>
                <a:cs typeface="Calibri" panose="020F0502020204030204" pitchFamily="34" charset="0"/>
              </a:rPr>
              <a:t>hợp</a:t>
            </a:r>
            <a:r>
              <a:rPr lang="en-US" sz="2400" dirty="0">
                <a:solidFill>
                  <a:schemeClr val="tx2"/>
                </a:solidFill>
                <a:latin typeface="Fira Sans Condensed" panose="020B0604020202020204" charset="0"/>
                <a:ea typeface="MS Mincho" panose="02020609040205080304" pitchFamily="49" charset="-128"/>
                <a:cs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Fira Sans Condensed" panose="020B0604020202020204" charset="0"/>
                <a:ea typeface="MS Mincho" panose="02020609040205080304" pitchFamily="49" charset="-128"/>
                <a:cs typeface="Calibri" panose="020F0502020204030204" pitchFamily="34" charset="0"/>
              </a:rPr>
              <a:t>các</a:t>
            </a:r>
            <a:r>
              <a:rPr lang="en-US" sz="2400" dirty="0">
                <a:solidFill>
                  <a:schemeClr val="tx2"/>
                </a:solidFill>
                <a:latin typeface="Fira Sans Condensed" panose="020B0604020202020204" charset="0"/>
                <a:ea typeface="MS Mincho" panose="02020609040205080304" pitchFamily="49" charset="-128"/>
                <a:cs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Fira Sans Condensed" panose="020B0604020202020204" charset="0"/>
                <a:ea typeface="MS Mincho" panose="02020609040205080304" pitchFamily="49" charset="-128"/>
                <a:cs typeface="Calibri" panose="020F0502020204030204" pitchFamily="34" charset="0"/>
              </a:rPr>
              <a:t>nhãn</a:t>
            </a:r>
            <a:r>
              <a:rPr lang="en-US" sz="2400" dirty="0">
                <a:solidFill>
                  <a:schemeClr val="tx2"/>
                </a:solidFill>
                <a:latin typeface="Fira Sans Condensed" panose="020B0604020202020204" charset="0"/>
                <a:ea typeface="MS Mincho" panose="02020609040205080304" pitchFamily="49" charset="-128"/>
                <a:cs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Fira Sans Condensed" panose="020B0604020202020204" charset="0"/>
                <a:ea typeface="MS Mincho" panose="02020609040205080304" pitchFamily="49" charset="-128"/>
                <a:cs typeface="Calibri" panose="020F0502020204030204" pitchFamily="34" charset="0"/>
              </a:rPr>
              <a:t>trong</a:t>
            </a:r>
            <a:r>
              <a:rPr lang="en-US" sz="2400" dirty="0">
                <a:solidFill>
                  <a:schemeClr val="tx2"/>
                </a:solidFill>
                <a:latin typeface="Fira Sans Condensed" panose="020B0604020202020204" charset="0"/>
                <a:ea typeface="MS Mincho" panose="02020609040205080304" pitchFamily="49" charset="-128"/>
                <a:cs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Fira Sans Condensed" panose="020B0604020202020204" charset="0"/>
                <a:ea typeface="MS Mincho" panose="02020609040205080304" pitchFamily="49" charset="-128"/>
                <a:cs typeface="Calibri" panose="020F0502020204030204" pitchFamily="34" charset="0"/>
              </a:rPr>
              <a:t>y_train</a:t>
            </a:r>
            <a:r>
              <a:rPr lang="en-US" sz="2400" dirty="0">
                <a:solidFill>
                  <a:schemeClr val="tx2"/>
                </a:solidFill>
                <a:latin typeface="Fira Sans Condensed" panose="020B0604020202020204" charset="0"/>
                <a:ea typeface="MS Mincho" panose="02020609040205080304" pitchFamily="49" charset="-128"/>
                <a:cs typeface="Calibri" panose="020F0502020204030204" pitchFamily="34" charset="0"/>
              </a:rPr>
              <a:t> =&gt; </a:t>
            </a:r>
            <a:r>
              <a:rPr lang="en-US" sz="2400" dirty="0" err="1">
                <a:solidFill>
                  <a:schemeClr val="tx2"/>
                </a:solidFill>
                <a:latin typeface="Fira Sans Condensed" panose="020B0604020202020204" charset="0"/>
                <a:ea typeface="MS Mincho" panose="02020609040205080304" pitchFamily="49" charset="-128"/>
                <a:cs typeface="Calibri" panose="020F0502020204030204" pitchFamily="34" charset="0"/>
              </a:rPr>
              <a:t>xây</a:t>
            </a:r>
            <a:r>
              <a:rPr lang="en-US" sz="2400" dirty="0">
                <a:solidFill>
                  <a:schemeClr val="tx2"/>
                </a:solidFill>
                <a:latin typeface="Fira Sans Condensed" panose="020B0604020202020204" charset="0"/>
                <a:ea typeface="MS Mincho" panose="02020609040205080304" pitchFamily="49" charset="-128"/>
                <a:cs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Fira Sans Condensed" panose="020B0604020202020204" charset="0"/>
                <a:ea typeface="MS Mincho" panose="02020609040205080304" pitchFamily="49" charset="-128"/>
                <a:cs typeface="Calibri" panose="020F0502020204030204" pitchFamily="34" charset="0"/>
              </a:rPr>
              <a:t>dựng</a:t>
            </a:r>
            <a:r>
              <a:rPr lang="en-US" sz="2400" dirty="0">
                <a:solidFill>
                  <a:schemeClr val="tx2"/>
                </a:solidFill>
                <a:latin typeface="Fira Sans Condensed" panose="020B0604020202020204" charset="0"/>
                <a:ea typeface="MS Mincho" panose="02020609040205080304" pitchFamily="49" charset="-128"/>
                <a:cs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Fira Sans Condensed" panose="020B0604020202020204" charset="0"/>
                <a:ea typeface="MS Mincho" panose="02020609040205080304" pitchFamily="49" charset="-128"/>
                <a:cs typeface="Calibri" panose="020F0502020204030204" pitchFamily="34" charset="0"/>
              </a:rPr>
              <a:t>hàm</a:t>
            </a:r>
            <a:r>
              <a:rPr lang="en-US" sz="2400" dirty="0">
                <a:solidFill>
                  <a:schemeClr val="tx2"/>
                </a:solidFill>
                <a:latin typeface="Fira Sans Condensed" panose="020B0604020202020204" charset="0"/>
                <a:ea typeface="MS Mincho" panose="02020609040205080304" pitchFamily="49" charset="-128"/>
                <a:cs typeface="Calibri" panose="020F0502020204030204" pitchFamily="34" charset="0"/>
              </a:rPr>
              <a:t> SVM </a:t>
            </a:r>
            <a:r>
              <a:rPr lang="en-US" sz="2400" dirty="0" err="1">
                <a:solidFill>
                  <a:schemeClr val="tx2"/>
                </a:solidFill>
                <a:latin typeface="Fira Sans Condensed" panose="020B0604020202020204" charset="0"/>
                <a:ea typeface="MS Mincho" panose="02020609040205080304" pitchFamily="49" charset="-128"/>
                <a:cs typeface="Calibri" panose="020F0502020204030204" pitchFamily="34" charset="0"/>
              </a:rPr>
              <a:t>tương</a:t>
            </a:r>
            <a:r>
              <a:rPr lang="en-US" sz="2400" dirty="0">
                <a:solidFill>
                  <a:schemeClr val="tx2"/>
                </a:solidFill>
                <a:latin typeface="Fira Sans Condensed" panose="020B0604020202020204" charset="0"/>
                <a:ea typeface="MS Mincho" panose="02020609040205080304" pitchFamily="49" charset="-128"/>
                <a:cs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Fira Sans Condensed" panose="020B0604020202020204" charset="0"/>
                <a:ea typeface="MS Mincho" panose="02020609040205080304" pitchFamily="49" charset="-128"/>
                <a:cs typeface="Calibri" panose="020F0502020204030204" pitchFamily="34" charset="0"/>
              </a:rPr>
              <a:t>ứng</a:t>
            </a:r>
            <a:r>
              <a:rPr lang="en-US" sz="2400" dirty="0">
                <a:solidFill>
                  <a:schemeClr val="tx2"/>
                </a:solidFill>
                <a:latin typeface="Fira Sans Condensed" panose="020B0604020202020204" charset="0"/>
                <a:ea typeface="MS Mincho" panose="02020609040205080304" pitchFamily="49" charset="-128"/>
                <a:cs typeface="Calibri" panose="020F050202020403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741543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0"/>
          <p:cNvSpPr txBox="1">
            <a:spLocks noGrp="1"/>
          </p:cNvSpPr>
          <p:nvPr>
            <p:ph type="title"/>
          </p:nvPr>
        </p:nvSpPr>
        <p:spPr>
          <a:xfrm>
            <a:off x="884925" y="971850"/>
            <a:ext cx="3425700" cy="31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cap="all" dirty="0" err="1">
                <a:latin typeface="Fira Sans Condensed Light" panose="020B0604020202020204" charset="0"/>
              </a:rPr>
              <a:t>Kết</a:t>
            </a:r>
            <a:r>
              <a:rPr lang="en-US" sz="6600" cap="all" dirty="0">
                <a:latin typeface="Fira Sans Condensed Light" panose="020B0604020202020204" charset="0"/>
              </a:rPr>
              <a:t> </a:t>
            </a:r>
            <a:r>
              <a:rPr lang="en-US" sz="6600" cap="all" dirty="0" err="1">
                <a:latin typeface="Fira Sans Condensed Light" panose="020B0604020202020204" charset="0"/>
              </a:rPr>
              <a:t>quả</a:t>
            </a:r>
            <a:r>
              <a:rPr lang="en-US" sz="6600" cap="all" dirty="0">
                <a:latin typeface="Fira Sans Condensed Light" panose="020B0604020202020204" charset="0"/>
              </a:rPr>
              <a:t> </a:t>
            </a:r>
            <a:r>
              <a:rPr lang="en-US" sz="6600" cap="all" dirty="0" err="1">
                <a:latin typeface="Fira Sans Condensed Light" panose="020B0604020202020204" charset="0"/>
              </a:rPr>
              <a:t>thực</a:t>
            </a:r>
            <a:r>
              <a:rPr lang="en-US" sz="6600" cap="all" dirty="0">
                <a:latin typeface="Fira Sans Condensed Light" panose="020B0604020202020204" charset="0"/>
              </a:rPr>
              <a:t> </a:t>
            </a:r>
            <a:r>
              <a:rPr lang="en-US" sz="6600" cap="all" dirty="0" err="1">
                <a:latin typeface="Fira Sans Condensed Light" panose="020B0604020202020204" charset="0"/>
              </a:rPr>
              <a:t>nghiệm</a:t>
            </a:r>
            <a:endParaRPr sz="6600" cap="all" dirty="0">
              <a:latin typeface="Fira Sans Condensed Light" panose="020B0604020202020204" charset="0"/>
            </a:endParaRPr>
          </a:p>
        </p:txBody>
      </p:sp>
      <p:sp>
        <p:nvSpPr>
          <p:cNvPr id="176" name="Google Shape;176;p30"/>
          <p:cNvSpPr txBox="1">
            <a:spLocks noGrp="1"/>
          </p:cNvSpPr>
          <p:nvPr>
            <p:ph type="title" idx="2"/>
          </p:nvPr>
        </p:nvSpPr>
        <p:spPr>
          <a:xfrm>
            <a:off x="4849169" y="1001125"/>
            <a:ext cx="2193185" cy="18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cxnSp>
        <p:nvCxnSpPr>
          <p:cNvPr id="177" name="Google Shape;177;p30"/>
          <p:cNvCxnSpPr/>
          <p:nvPr/>
        </p:nvCxnSpPr>
        <p:spPr>
          <a:xfrm rot="10800000" flipH="1">
            <a:off x="5001175" y="3111650"/>
            <a:ext cx="3425700" cy="21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4093725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36005BC-C59D-46CA-81B1-25F1B827E8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364" y="1670440"/>
            <a:ext cx="3609975" cy="2286000"/>
          </a:xfrm>
          <a:prstGeom prst="rect">
            <a:avLst/>
          </a:prstGeom>
          <a:ln w="38100" cap="sq">
            <a:solidFill>
              <a:schemeClr val="tx2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4FB3E5E1-E6A8-4797-8859-BC03F13FA473}"/>
              </a:ext>
            </a:extLst>
          </p:cNvPr>
          <p:cNvSpPr/>
          <p:nvPr/>
        </p:nvSpPr>
        <p:spPr>
          <a:xfrm>
            <a:off x="4562762" y="2874417"/>
            <a:ext cx="1586346" cy="413905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13ECB85-1F26-4679-9FAD-811F8BAA4B82}"/>
                  </a:ext>
                </a:extLst>
              </p:cNvPr>
              <p:cNvSpPr txBox="1"/>
              <p:nvPr/>
            </p:nvSpPr>
            <p:spPr>
              <a:xfrm>
                <a:off x="4156600" y="1955063"/>
                <a:ext cx="2297742" cy="8583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𝑉𝑒𝑟𝑑𝑖𝑐𝑡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ổ</m:t>
                          </m:r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𝑛𝑔</m:t>
                          </m:r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ố </m:t>
                          </m:r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𝑝h</m:t>
                          </m:r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ầ</m:t>
                          </m:r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ử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13ECB85-1F26-4679-9FAD-811F8BAA4B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6600" y="1955063"/>
                <a:ext cx="2297742" cy="8583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6" name="Chart 15">
            <a:extLst>
              <a:ext uri="{FF2B5EF4-FFF2-40B4-BE49-F238E27FC236}">
                <a16:creationId xmlns:a16="http://schemas.microsoft.com/office/drawing/2014/main" id="{1A6575B6-8426-41D9-BE3F-00AFD876956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07181057"/>
              </p:ext>
            </p:extLst>
          </p:nvPr>
        </p:nvGraphicFramePr>
        <p:xfrm>
          <a:off x="6255327" y="1775001"/>
          <a:ext cx="2820266" cy="21988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90F54B87-5C27-49B8-89BE-80420F3D4994}"/>
              </a:ext>
            </a:extLst>
          </p:cNvPr>
          <p:cNvSpPr txBox="1"/>
          <p:nvPr/>
        </p:nvSpPr>
        <p:spPr>
          <a:xfrm>
            <a:off x="6952529" y="2143966"/>
            <a:ext cx="7065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Fira Sans Condensed" panose="020B0604020202020204" charset="0"/>
              </a:rPr>
              <a:t>20%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C87455A-3B42-444C-8AD0-F08BB6DE3780}"/>
              </a:ext>
            </a:extLst>
          </p:cNvPr>
          <p:cNvSpPr txBox="1"/>
          <p:nvPr/>
        </p:nvSpPr>
        <p:spPr>
          <a:xfrm>
            <a:off x="7659112" y="2999160"/>
            <a:ext cx="7550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Fira Sans Condensed" panose="020B0604020202020204" charset="0"/>
              </a:rPr>
              <a:t>80%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739FF746-2F92-4DE9-9041-2BF9432EB8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7909" y="317733"/>
            <a:ext cx="3251199" cy="572700"/>
          </a:xfrm>
        </p:spPr>
        <p:txBody>
          <a:bodyPr/>
          <a:lstStyle/>
          <a:p>
            <a:pPr algn="ctr"/>
            <a:r>
              <a:rPr lang="en-US" sz="4800" dirty="0" err="1">
                <a:latin typeface="Fira Sans Condensed" panose="020B0604020202020204" charset="0"/>
              </a:rPr>
              <a:t>Kết</a:t>
            </a:r>
            <a:r>
              <a:rPr lang="en-US" sz="4800" dirty="0">
                <a:latin typeface="Fira Sans Condensed" panose="020B0604020202020204" charset="0"/>
              </a:rPr>
              <a:t> </a:t>
            </a:r>
            <a:r>
              <a:rPr lang="en-US" sz="4800" dirty="0" err="1">
                <a:latin typeface="Fira Sans Condensed" panose="020B0604020202020204" charset="0"/>
              </a:rPr>
              <a:t>quả</a:t>
            </a:r>
            <a:endParaRPr lang="en-US" sz="4800" dirty="0">
              <a:latin typeface="Fira Sans Condensed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66460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37"/>
          <p:cNvSpPr txBox="1">
            <a:spLocks noGrp="1"/>
          </p:cNvSpPr>
          <p:nvPr>
            <p:ph type="title"/>
          </p:nvPr>
        </p:nvSpPr>
        <p:spPr>
          <a:xfrm>
            <a:off x="1623297" y="1418700"/>
            <a:ext cx="5897406" cy="230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THANK YOU FOR YOUR ATTENTION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>
            <a:extLst>
              <a:ext uri="{FF2B5EF4-FFF2-40B4-BE49-F238E27FC236}">
                <a16:creationId xmlns:a16="http://schemas.microsoft.com/office/drawing/2014/main" id="{2719C3DE-6A74-4B22-9221-FCE41DE255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flipH="1">
            <a:off x="5996163" y="2857725"/>
            <a:ext cx="1701300" cy="445500"/>
          </a:xfrm>
        </p:spPr>
        <p:txBody>
          <a:bodyPr/>
          <a:lstStyle/>
          <a:p>
            <a:r>
              <a:rPr lang="en-US" dirty="0"/>
              <a:t>03</a:t>
            </a:r>
          </a:p>
        </p:txBody>
      </p:sp>
      <p:sp>
        <p:nvSpPr>
          <p:cNvPr id="25" name="Subtitle 24">
            <a:extLst>
              <a:ext uri="{FF2B5EF4-FFF2-40B4-BE49-F238E27FC236}">
                <a16:creationId xmlns:a16="http://schemas.microsoft.com/office/drawing/2014/main" id="{BEC9E40D-15D9-4DDE-8B50-A9A7ECF3EB73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 flipH="1">
            <a:off x="5491328" y="3182750"/>
            <a:ext cx="2711100" cy="739200"/>
          </a:xfrm>
        </p:spPr>
        <p:txBody>
          <a:bodyPr/>
          <a:lstStyle/>
          <a:p>
            <a:r>
              <a:rPr lang="en-US" sz="3600" b="1" dirty="0" err="1"/>
              <a:t>Kết</a:t>
            </a:r>
            <a:r>
              <a:rPr lang="en-US" sz="3600" b="1" dirty="0"/>
              <a:t> </a:t>
            </a:r>
            <a:r>
              <a:rPr lang="en-US" sz="3600" b="1" dirty="0" err="1"/>
              <a:t>quả</a:t>
            </a:r>
            <a:endParaRPr lang="en-US" sz="3600" b="1" dirty="0"/>
          </a:p>
        </p:txBody>
      </p:sp>
      <p:sp>
        <p:nvSpPr>
          <p:cNvPr id="26" name="Subtitle 25">
            <a:extLst>
              <a:ext uri="{FF2B5EF4-FFF2-40B4-BE49-F238E27FC236}">
                <a16:creationId xmlns:a16="http://schemas.microsoft.com/office/drawing/2014/main" id="{B3F6153C-BB88-4CF5-9E6B-1B489550943F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 flipH="1">
            <a:off x="1353799" y="2857725"/>
            <a:ext cx="1701300" cy="445500"/>
          </a:xfrm>
        </p:spPr>
        <p:txBody>
          <a:bodyPr/>
          <a:lstStyle/>
          <a:p>
            <a:r>
              <a:rPr lang="en-US" dirty="0"/>
              <a:t>01</a:t>
            </a:r>
          </a:p>
        </p:txBody>
      </p:sp>
      <p:sp>
        <p:nvSpPr>
          <p:cNvPr id="27" name="Subtitle 26">
            <a:extLst>
              <a:ext uri="{FF2B5EF4-FFF2-40B4-BE49-F238E27FC236}">
                <a16:creationId xmlns:a16="http://schemas.microsoft.com/office/drawing/2014/main" id="{E18E39B5-937D-42CA-B441-3F3CF7AAA89E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 flipH="1">
            <a:off x="848964" y="3182750"/>
            <a:ext cx="2711100" cy="739200"/>
          </a:xfrm>
        </p:spPr>
        <p:txBody>
          <a:bodyPr/>
          <a:lstStyle/>
          <a:p>
            <a:r>
              <a:rPr lang="en-US" sz="3600" b="1" dirty="0" err="1">
                <a:solidFill>
                  <a:schemeClr val="tx2"/>
                </a:solidFill>
              </a:rPr>
              <a:t>Giới</a:t>
            </a:r>
            <a:r>
              <a:rPr lang="en-US" sz="3600" b="1" dirty="0">
                <a:solidFill>
                  <a:schemeClr val="tx2"/>
                </a:solidFill>
              </a:rPr>
              <a:t> </a:t>
            </a:r>
            <a:r>
              <a:rPr lang="en-US" sz="3600" b="1" dirty="0" err="1">
                <a:solidFill>
                  <a:schemeClr val="tx2"/>
                </a:solidFill>
              </a:rPr>
              <a:t>thiệu</a:t>
            </a:r>
            <a:endParaRPr lang="en-US" sz="3600" b="1" dirty="0">
              <a:solidFill>
                <a:schemeClr val="tx2"/>
              </a:solidFill>
            </a:endParaRPr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31787058-BF43-413D-A472-ACF7AFF7B7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412844"/>
            <a:ext cx="7704000" cy="572700"/>
          </a:xfrm>
        </p:spPr>
        <p:txBody>
          <a:bodyPr/>
          <a:lstStyle/>
          <a:p>
            <a:r>
              <a:rPr lang="en-US" sz="4800" dirty="0" err="1">
                <a:latin typeface="Fira Sans Condensed" panose="020B0604020202020204" charset="0"/>
              </a:rPr>
              <a:t>Nội</a:t>
            </a:r>
            <a:r>
              <a:rPr lang="en-US" sz="4800" dirty="0">
                <a:latin typeface="Fira Sans Condensed" panose="020B0604020202020204" charset="0"/>
              </a:rPr>
              <a:t> dung</a:t>
            </a:r>
          </a:p>
        </p:txBody>
      </p:sp>
      <p:sp>
        <p:nvSpPr>
          <p:cNvPr id="46" name="Subtitle 5">
            <a:extLst>
              <a:ext uri="{FF2B5EF4-FFF2-40B4-BE49-F238E27FC236}">
                <a16:creationId xmlns:a16="http://schemas.microsoft.com/office/drawing/2014/main" id="{68069444-989D-444C-86B2-FE47E9513D8D}"/>
              </a:ext>
            </a:extLst>
          </p:cNvPr>
          <p:cNvSpPr txBox="1">
            <a:spLocks/>
          </p:cNvSpPr>
          <p:nvPr/>
        </p:nvSpPr>
        <p:spPr>
          <a:xfrm flipH="1">
            <a:off x="3559935" y="1691225"/>
            <a:ext cx="1701300" cy="4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Anton"/>
              <a:buNone/>
              <a:defRPr sz="1800" b="0" i="0" u="none" strike="noStrike" cap="none">
                <a:solidFill>
                  <a:srgbClr val="F3F3F3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Anton"/>
              <a:buNone/>
              <a:defRPr sz="1400" b="1" i="0" u="none" strike="noStrike" cap="none">
                <a:solidFill>
                  <a:srgbClr val="F3F3F3"/>
                </a:solidFill>
                <a:latin typeface="Anton"/>
                <a:ea typeface="Anton"/>
                <a:cs typeface="Anton"/>
                <a:sym typeface="Anton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Anton"/>
              <a:buNone/>
              <a:defRPr sz="1400" b="1" i="0" u="none" strike="noStrike" cap="none">
                <a:solidFill>
                  <a:srgbClr val="F3F3F3"/>
                </a:solidFill>
                <a:latin typeface="Anton"/>
                <a:ea typeface="Anton"/>
                <a:cs typeface="Anton"/>
                <a:sym typeface="Anton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Anton"/>
              <a:buNone/>
              <a:defRPr sz="1400" b="1" i="0" u="none" strike="noStrike" cap="none">
                <a:solidFill>
                  <a:srgbClr val="F3F3F3"/>
                </a:solidFill>
                <a:latin typeface="Anton"/>
                <a:ea typeface="Anton"/>
                <a:cs typeface="Anton"/>
                <a:sym typeface="Anton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Anton"/>
              <a:buNone/>
              <a:defRPr sz="1400" b="1" i="0" u="none" strike="noStrike" cap="none">
                <a:solidFill>
                  <a:srgbClr val="F3F3F3"/>
                </a:solidFill>
                <a:latin typeface="Anton"/>
                <a:ea typeface="Anton"/>
                <a:cs typeface="Anton"/>
                <a:sym typeface="Anton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Anton"/>
              <a:buNone/>
              <a:defRPr sz="1400" b="1" i="0" u="none" strike="noStrike" cap="none">
                <a:solidFill>
                  <a:srgbClr val="F3F3F3"/>
                </a:solidFill>
                <a:latin typeface="Anton"/>
                <a:ea typeface="Anton"/>
                <a:cs typeface="Anton"/>
                <a:sym typeface="Anton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Anton"/>
              <a:buNone/>
              <a:defRPr sz="1400" b="1" i="0" u="none" strike="noStrike" cap="none">
                <a:solidFill>
                  <a:srgbClr val="F3F3F3"/>
                </a:solidFill>
                <a:latin typeface="Anton"/>
                <a:ea typeface="Anton"/>
                <a:cs typeface="Anton"/>
                <a:sym typeface="Anton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Anton"/>
              <a:buNone/>
              <a:defRPr sz="1400" b="1" i="0" u="none" strike="noStrike" cap="none">
                <a:solidFill>
                  <a:srgbClr val="F3F3F3"/>
                </a:solidFill>
                <a:latin typeface="Anton"/>
                <a:ea typeface="Anton"/>
                <a:cs typeface="Anton"/>
                <a:sym typeface="Anton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Anton"/>
              <a:buNone/>
              <a:defRPr sz="1400" b="1" i="0" u="none" strike="noStrike" cap="none">
                <a:solidFill>
                  <a:srgbClr val="F3F3F3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r>
              <a:rPr lang="en-US"/>
              <a:t>02</a:t>
            </a:r>
            <a:endParaRPr lang="en-US" dirty="0"/>
          </a:p>
        </p:txBody>
      </p:sp>
      <p:sp>
        <p:nvSpPr>
          <p:cNvPr id="47" name="Subtitle 24">
            <a:extLst>
              <a:ext uri="{FF2B5EF4-FFF2-40B4-BE49-F238E27FC236}">
                <a16:creationId xmlns:a16="http://schemas.microsoft.com/office/drawing/2014/main" id="{83546245-8677-4D5F-982A-B9CBA7A6639C}"/>
              </a:ext>
            </a:extLst>
          </p:cNvPr>
          <p:cNvSpPr txBox="1">
            <a:spLocks/>
          </p:cNvSpPr>
          <p:nvPr/>
        </p:nvSpPr>
        <p:spPr>
          <a:xfrm flipH="1">
            <a:off x="3055099" y="2016250"/>
            <a:ext cx="2860791" cy="7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Josefin Slab"/>
              <a:buNone/>
              <a:defRPr sz="14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rgbClr val="F3F3F3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rgbClr val="F3F3F3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rgbClr val="F3F3F3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rgbClr val="F3F3F3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rgbClr val="F3F3F3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rgbClr val="F3F3F3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rgbClr val="F3F3F3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rgbClr val="F3F3F3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r>
              <a:rPr lang="en-US" sz="3600" b="1" dirty="0" err="1"/>
              <a:t>Phương</a:t>
            </a:r>
            <a:r>
              <a:rPr lang="en-US" sz="3600" b="1" dirty="0"/>
              <a:t> </a:t>
            </a:r>
            <a:r>
              <a:rPr lang="en-US" sz="3600" b="1" dirty="0" err="1"/>
              <a:t>pháp</a:t>
            </a:r>
            <a:endParaRPr lang="en-US" sz="3600" b="1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0"/>
          <p:cNvSpPr txBox="1">
            <a:spLocks noGrp="1"/>
          </p:cNvSpPr>
          <p:nvPr>
            <p:ph type="title"/>
          </p:nvPr>
        </p:nvSpPr>
        <p:spPr>
          <a:xfrm>
            <a:off x="522825" y="971850"/>
            <a:ext cx="3787800" cy="31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cap="all" dirty="0" err="1">
                <a:latin typeface="Fira Sans Condensed Light" panose="020B0604020202020204" charset="0"/>
              </a:rPr>
              <a:t>Giới</a:t>
            </a:r>
            <a:r>
              <a:rPr lang="en-US" sz="6600" cap="all" dirty="0">
                <a:latin typeface="Fira Sans Condensed Light" panose="020B0604020202020204" charset="0"/>
              </a:rPr>
              <a:t> </a:t>
            </a:r>
            <a:br>
              <a:rPr lang="en-US" sz="6600" cap="all" dirty="0">
                <a:latin typeface="Fira Sans Condensed Light" panose="020B0604020202020204" charset="0"/>
              </a:rPr>
            </a:br>
            <a:r>
              <a:rPr lang="en-US" sz="6600" cap="all" dirty="0" err="1">
                <a:latin typeface="Fira Sans Condensed Light" panose="020B0604020202020204" charset="0"/>
              </a:rPr>
              <a:t>thiệu</a:t>
            </a:r>
            <a:endParaRPr sz="6600" cap="all" dirty="0">
              <a:latin typeface="Fira Sans Condensed Light" panose="020B0604020202020204" charset="0"/>
            </a:endParaRPr>
          </a:p>
        </p:txBody>
      </p:sp>
      <p:sp>
        <p:nvSpPr>
          <p:cNvPr id="176" name="Google Shape;176;p30"/>
          <p:cNvSpPr txBox="1">
            <a:spLocks noGrp="1"/>
          </p:cNvSpPr>
          <p:nvPr>
            <p:ph type="title" idx="2"/>
          </p:nvPr>
        </p:nvSpPr>
        <p:spPr>
          <a:xfrm>
            <a:off x="4849170" y="1001125"/>
            <a:ext cx="2026800" cy="18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cxnSp>
        <p:nvCxnSpPr>
          <p:cNvPr id="177" name="Google Shape;177;p30"/>
          <p:cNvCxnSpPr/>
          <p:nvPr/>
        </p:nvCxnSpPr>
        <p:spPr>
          <a:xfrm rot="10800000" flipH="1">
            <a:off x="5001175" y="3111650"/>
            <a:ext cx="3425700" cy="21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60;p29">
            <a:extLst>
              <a:ext uri="{FF2B5EF4-FFF2-40B4-BE49-F238E27FC236}">
                <a16:creationId xmlns:a16="http://schemas.microsoft.com/office/drawing/2014/main" id="{C2CAEF7F-184B-4E24-9272-CA01AD3FA452}"/>
              </a:ext>
            </a:extLst>
          </p:cNvPr>
          <p:cNvSpPr txBox="1">
            <a:spLocks/>
          </p:cNvSpPr>
          <p:nvPr/>
        </p:nvSpPr>
        <p:spPr>
          <a:xfrm>
            <a:off x="719999" y="107757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800" b="1" dirty="0" err="1">
                <a:solidFill>
                  <a:srgbClr val="F3F3F3"/>
                </a:solidFill>
                <a:latin typeface="Fira Sans Condensed Light" panose="020B0604020202020204" charset="0"/>
              </a:rPr>
              <a:t>Đặt</a:t>
            </a:r>
            <a:r>
              <a:rPr lang="en-US" sz="4800" b="1" dirty="0">
                <a:solidFill>
                  <a:srgbClr val="F3F3F3"/>
                </a:solidFill>
                <a:latin typeface="Fira Sans Condensed Light" panose="020B0604020202020204" charset="0"/>
              </a:rPr>
              <a:t> </a:t>
            </a:r>
            <a:r>
              <a:rPr lang="en-US" sz="4800" b="1" dirty="0" err="1">
                <a:solidFill>
                  <a:srgbClr val="F3F3F3"/>
                </a:solidFill>
                <a:latin typeface="Fira Sans Condensed Light" panose="020B0604020202020204" charset="0"/>
              </a:rPr>
              <a:t>vấn</a:t>
            </a:r>
            <a:r>
              <a:rPr lang="en-US" sz="4800" b="1" dirty="0">
                <a:solidFill>
                  <a:srgbClr val="F3F3F3"/>
                </a:solidFill>
                <a:latin typeface="Fira Sans Condensed Light" panose="020B0604020202020204" charset="0"/>
              </a:rPr>
              <a:t> </a:t>
            </a:r>
            <a:r>
              <a:rPr lang="en-US" sz="4800" b="1" dirty="0" err="1">
                <a:solidFill>
                  <a:srgbClr val="F3F3F3"/>
                </a:solidFill>
                <a:latin typeface="Fira Sans Condensed Light" panose="020B0604020202020204" charset="0"/>
              </a:rPr>
              <a:t>đề</a:t>
            </a:r>
            <a:endParaRPr lang="en-US" sz="4800" b="1" dirty="0">
              <a:solidFill>
                <a:srgbClr val="F3F3F3"/>
              </a:solidFill>
              <a:latin typeface="Fira Sans Condensed Light" panose="020B060402020202020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E11082-79AC-4F68-8414-FD1F2487E505}"/>
              </a:ext>
            </a:extLst>
          </p:cNvPr>
          <p:cNvSpPr txBox="1"/>
          <p:nvPr/>
        </p:nvSpPr>
        <p:spPr>
          <a:xfrm>
            <a:off x="719999" y="1860591"/>
            <a:ext cx="4372608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chemeClr val="tx2"/>
              </a:buClr>
              <a:buSzPct val="75000"/>
            </a:pPr>
            <a:r>
              <a:rPr lang="en-US" sz="2400" dirty="0" err="1">
                <a:solidFill>
                  <a:schemeClr val="tx2"/>
                </a:solidFill>
                <a:latin typeface="Fira Sans Condensed Light" panose="020B0604020202020204" charset="0"/>
              </a:rPr>
              <a:t>Sử</a:t>
            </a:r>
            <a:r>
              <a:rPr lang="en-US" sz="2400" dirty="0">
                <a:solidFill>
                  <a:schemeClr val="tx2"/>
                </a:solidFill>
                <a:latin typeface="Fira Sans Condensed Light" panose="020B060402020202020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Fira Sans Condensed Light" panose="020B0604020202020204" charset="0"/>
              </a:rPr>
              <a:t>dụng</a:t>
            </a:r>
            <a:r>
              <a:rPr lang="en-US" sz="2400" dirty="0">
                <a:solidFill>
                  <a:schemeClr val="tx2"/>
                </a:solidFill>
                <a:latin typeface="Fira Sans Condensed Light" panose="020B060402020202020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Fira Sans Condensed Light" panose="020B0604020202020204" charset="0"/>
              </a:rPr>
              <a:t>tập</a:t>
            </a:r>
            <a:r>
              <a:rPr lang="en-US" sz="2400" dirty="0">
                <a:solidFill>
                  <a:schemeClr val="tx2"/>
                </a:solidFill>
                <a:latin typeface="Fira Sans Condensed Light" panose="020B060402020202020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Fira Sans Condensed Light" panose="020B0604020202020204" charset="0"/>
              </a:rPr>
              <a:t>dữ</a:t>
            </a:r>
            <a:r>
              <a:rPr lang="en-US" sz="2400" dirty="0">
                <a:solidFill>
                  <a:schemeClr val="tx2"/>
                </a:solidFill>
                <a:latin typeface="Fira Sans Condensed Light" panose="020B060402020202020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Fira Sans Condensed Light" panose="020B0604020202020204" charset="0"/>
              </a:rPr>
              <a:t>liệu</a:t>
            </a:r>
            <a:r>
              <a:rPr lang="en-US" sz="2400" dirty="0">
                <a:solidFill>
                  <a:schemeClr val="tx2"/>
                </a:solidFill>
                <a:latin typeface="Fira Sans Condensed Light" panose="020B0604020202020204" charset="0"/>
              </a:rPr>
              <a:t>: </a:t>
            </a:r>
            <a:r>
              <a:rPr lang="en-US" sz="2400" b="1" i="1" dirty="0">
                <a:solidFill>
                  <a:schemeClr val="tx2"/>
                </a:solidFill>
                <a:latin typeface="Fira Sans Condensed Light" panose="020B0604020202020204" charset="0"/>
              </a:rPr>
              <a:t>Iris Data Set</a:t>
            </a:r>
          </a:p>
          <a:p>
            <a:pPr marL="342900" indent="-342900">
              <a:buClr>
                <a:schemeClr val="tx2"/>
              </a:buClr>
              <a:buSzPct val="75000"/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tx2"/>
                </a:solidFill>
                <a:latin typeface="Fira Sans Condensed Light" panose="020B0604020202020204" charset="0"/>
              </a:rPr>
              <a:t>Huấn</a:t>
            </a:r>
            <a:r>
              <a:rPr lang="en-US" sz="2400" dirty="0">
                <a:solidFill>
                  <a:schemeClr val="tx2"/>
                </a:solidFill>
                <a:latin typeface="Fira Sans Condensed Light" panose="020B060402020202020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Fira Sans Condensed Light" panose="020B0604020202020204" charset="0"/>
              </a:rPr>
              <a:t>luyện</a:t>
            </a:r>
            <a:endParaRPr lang="en-US" sz="2400" dirty="0">
              <a:solidFill>
                <a:schemeClr val="tx2"/>
              </a:solidFill>
              <a:latin typeface="Fira Sans Condensed Light" panose="020B0604020202020204" charset="0"/>
            </a:endParaRPr>
          </a:p>
          <a:p>
            <a:pPr marL="342900" indent="-342900">
              <a:buClr>
                <a:schemeClr val="tx2"/>
              </a:buClr>
              <a:buSzPct val="75000"/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tx2"/>
                </a:solidFill>
                <a:latin typeface="Fira Sans Condensed Light" panose="020B0604020202020204" charset="0"/>
              </a:rPr>
              <a:t>Phân</a:t>
            </a:r>
            <a:r>
              <a:rPr lang="en-US" sz="2400" dirty="0">
                <a:solidFill>
                  <a:schemeClr val="tx2"/>
                </a:solidFill>
                <a:latin typeface="Fira Sans Condensed Light" panose="020B060402020202020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Fira Sans Condensed Light" panose="020B0604020202020204" charset="0"/>
              </a:rPr>
              <a:t>lớp</a:t>
            </a:r>
            <a:r>
              <a:rPr lang="en-US" sz="2400" dirty="0">
                <a:solidFill>
                  <a:schemeClr val="tx2"/>
                </a:solidFill>
                <a:latin typeface="Fira Sans Condensed Light" panose="020B0604020202020204" charset="0"/>
              </a:rPr>
              <a:t> =&gt; </a:t>
            </a:r>
            <a:r>
              <a:rPr lang="en-US" sz="2400" dirty="0" err="1">
                <a:solidFill>
                  <a:schemeClr val="tx2"/>
                </a:solidFill>
                <a:latin typeface="Fira Sans Condensed Light" panose="020B0604020202020204" charset="0"/>
              </a:rPr>
              <a:t>nhãn</a:t>
            </a:r>
            <a:r>
              <a:rPr lang="en-US" sz="2400" dirty="0">
                <a:solidFill>
                  <a:schemeClr val="tx2"/>
                </a:solidFill>
                <a:latin typeface="Fira Sans Condensed Light" panose="020B060402020202020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Fira Sans Condensed Light" panose="020B0604020202020204" charset="0"/>
              </a:rPr>
              <a:t>cho</a:t>
            </a:r>
            <a:r>
              <a:rPr lang="en-US" sz="2400" dirty="0">
                <a:solidFill>
                  <a:schemeClr val="tx2"/>
                </a:solidFill>
                <a:latin typeface="Fira Sans Condensed Light" panose="020B060402020202020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Fira Sans Condensed Light" panose="020B0604020202020204" charset="0"/>
              </a:rPr>
              <a:t>phần</a:t>
            </a:r>
            <a:r>
              <a:rPr lang="en-US" sz="2400" dirty="0">
                <a:solidFill>
                  <a:schemeClr val="tx2"/>
                </a:solidFill>
                <a:latin typeface="Fira Sans Condensed Light" panose="020B060402020202020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Fira Sans Condensed Light" panose="020B0604020202020204" charset="0"/>
              </a:rPr>
              <a:t>tử</a:t>
            </a:r>
            <a:r>
              <a:rPr lang="en-US" sz="2400" dirty="0">
                <a:solidFill>
                  <a:schemeClr val="tx2"/>
                </a:solidFill>
                <a:latin typeface="Fira Sans Condensed Light" panose="020B0604020202020204" charset="0"/>
              </a:rPr>
              <a:t> </a:t>
            </a:r>
            <a:r>
              <a:rPr lang="en-US" sz="2400" b="1" dirty="0" err="1">
                <a:solidFill>
                  <a:schemeClr val="tx2"/>
                </a:solidFill>
                <a:latin typeface="Fira Sans Condensed Light" panose="020B0604020202020204" charset="0"/>
              </a:rPr>
              <a:t>X_test</a:t>
            </a:r>
            <a:endParaRPr lang="en-US" sz="2400" b="1" dirty="0">
              <a:solidFill>
                <a:schemeClr val="tx2"/>
              </a:solidFill>
              <a:latin typeface="Fira Sans Condensed Light" panose="020B0604020202020204" charset="0"/>
            </a:endParaRPr>
          </a:p>
          <a:p>
            <a:pPr marL="342900" indent="-342900">
              <a:buClr>
                <a:schemeClr val="tx2"/>
              </a:buClr>
              <a:buSzPct val="75000"/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tx2"/>
                </a:solidFill>
                <a:latin typeface="Fira Sans Condensed Light" panose="020B0604020202020204" charset="0"/>
              </a:rPr>
              <a:t>Kiểm</a:t>
            </a:r>
            <a:r>
              <a:rPr lang="en-US" sz="2400" dirty="0">
                <a:solidFill>
                  <a:schemeClr val="tx2"/>
                </a:solidFill>
                <a:latin typeface="Fira Sans Condensed Light" panose="020B060402020202020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Fira Sans Condensed Light" panose="020B0604020202020204" charset="0"/>
              </a:rPr>
              <a:t>tra</a:t>
            </a:r>
            <a:endParaRPr lang="en-US" sz="2400" dirty="0">
              <a:solidFill>
                <a:schemeClr val="tx2"/>
              </a:solidFill>
              <a:latin typeface="Fira Sans Condensed Light" panose="020B060402020202020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640024D-0E8E-4AA3-A20C-DB2EB5F0B9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0350" y="1433426"/>
            <a:ext cx="3579906" cy="2799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8783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62E344-C7B1-45B0-90F4-6956220BCB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46570"/>
            <a:ext cx="7704000" cy="572700"/>
          </a:xfrm>
        </p:spPr>
        <p:txBody>
          <a:bodyPr/>
          <a:lstStyle/>
          <a:p>
            <a:r>
              <a:rPr lang="en-US" sz="4800" dirty="0" err="1">
                <a:latin typeface="Fira Sans Condensed Light" panose="020B0604020202020204" charset="0"/>
              </a:rPr>
              <a:t>Giới</a:t>
            </a:r>
            <a:r>
              <a:rPr lang="en-US" sz="4800" dirty="0">
                <a:latin typeface="Fira Sans Condensed Light" panose="020B0604020202020204" charset="0"/>
              </a:rPr>
              <a:t> </a:t>
            </a:r>
            <a:r>
              <a:rPr lang="en-US" sz="4800" dirty="0" err="1">
                <a:latin typeface="Fira Sans Condensed Light" panose="020B0604020202020204" charset="0"/>
              </a:rPr>
              <a:t>thiệu</a:t>
            </a:r>
            <a:r>
              <a:rPr lang="en-US" sz="4800" dirty="0">
                <a:latin typeface="Fira Sans Condensed Light" panose="020B0604020202020204" charset="0"/>
              </a:rPr>
              <a:t> Datasets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25B914-98C3-4FC3-9229-D6707FB9108F}"/>
              </a:ext>
            </a:extLst>
          </p:cNvPr>
          <p:cNvSpPr txBox="1"/>
          <p:nvPr/>
        </p:nvSpPr>
        <p:spPr>
          <a:xfrm>
            <a:off x="1349697" y="1068332"/>
            <a:ext cx="644460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chemeClr val="tx2"/>
                </a:solidFill>
                <a:latin typeface="Fira Sans Condensed Light" panose="020B0604020202020204" charset="0"/>
              </a:rPr>
              <a:t>Số</a:t>
            </a:r>
            <a:r>
              <a:rPr lang="en-US" sz="2400" dirty="0">
                <a:solidFill>
                  <a:schemeClr val="tx2"/>
                </a:solidFill>
                <a:latin typeface="Fira Sans Condensed Light" panose="020B060402020202020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Fira Sans Condensed Light" panose="020B0604020202020204" charset="0"/>
              </a:rPr>
              <a:t>lượng</a:t>
            </a:r>
            <a:r>
              <a:rPr lang="en-US" sz="2400" dirty="0">
                <a:solidFill>
                  <a:schemeClr val="tx2"/>
                </a:solidFill>
                <a:latin typeface="Fira Sans Condensed Light" panose="020B0604020202020204" charset="0"/>
              </a:rPr>
              <a:t>: 150</a:t>
            </a:r>
          </a:p>
          <a:p>
            <a:r>
              <a:rPr lang="en-US" sz="2400" dirty="0">
                <a:solidFill>
                  <a:schemeClr val="tx2"/>
                </a:solidFill>
                <a:latin typeface="Fira Sans Condensed Light" panose="020B0604020202020204" charset="0"/>
              </a:rPr>
              <a:t>Class: Iris </a:t>
            </a:r>
            <a:r>
              <a:rPr lang="en-US" sz="2400" dirty="0" err="1">
                <a:solidFill>
                  <a:schemeClr val="tx2"/>
                </a:solidFill>
                <a:latin typeface="Fira Sans Condensed Light" panose="020B0604020202020204" charset="0"/>
              </a:rPr>
              <a:t>Setosa</a:t>
            </a:r>
            <a:r>
              <a:rPr lang="en-US" sz="2400" dirty="0">
                <a:solidFill>
                  <a:schemeClr val="tx2"/>
                </a:solidFill>
                <a:latin typeface="Fira Sans Condensed Light" panose="020B0604020202020204" charset="0"/>
              </a:rPr>
              <a:t>, Iris </a:t>
            </a:r>
            <a:r>
              <a:rPr lang="en-US" sz="2400" dirty="0" err="1">
                <a:solidFill>
                  <a:schemeClr val="tx2"/>
                </a:solidFill>
                <a:latin typeface="Fira Sans Condensed Light" panose="020B0604020202020204" charset="0"/>
              </a:rPr>
              <a:t>Versicolour</a:t>
            </a:r>
            <a:r>
              <a:rPr lang="en-US" sz="2400" dirty="0">
                <a:solidFill>
                  <a:schemeClr val="tx2"/>
                </a:solidFill>
                <a:latin typeface="Fira Sans Condensed Light" panose="020B0604020202020204" charset="0"/>
              </a:rPr>
              <a:t>, Iris Virginica</a:t>
            </a:r>
          </a:p>
        </p:txBody>
      </p:sp>
      <p:graphicFrame>
        <p:nvGraphicFramePr>
          <p:cNvPr id="3" name="Table 8">
            <a:extLst>
              <a:ext uri="{FF2B5EF4-FFF2-40B4-BE49-F238E27FC236}">
                <a16:creationId xmlns:a16="http://schemas.microsoft.com/office/drawing/2014/main" id="{6F954293-292C-4EBC-AB44-6117EEE03E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4876231"/>
              </p:ext>
            </p:extLst>
          </p:nvPr>
        </p:nvGraphicFramePr>
        <p:xfrm>
          <a:off x="611268" y="2054107"/>
          <a:ext cx="7921464" cy="2097400"/>
        </p:xfrm>
        <a:graphic>
          <a:graphicData uri="http://schemas.openxmlformats.org/drawingml/2006/table">
            <a:tbl>
              <a:tblPr firstRow="1" bandRow="1">
                <a:tableStyleId>{64FCE7BA-F2A6-4962-B191-C5FF6333F7DF}</a:tableStyleId>
              </a:tblPr>
              <a:tblGrid>
                <a:gridCol w="1320244">
                  <a:extLst>
                    <a:ext uri="{9D8B030D-6E8A-4147-A177-3AD203B41FA5}">
                      <a16:colId xmlns:a16="http://schemas.microsoft.com/office/drawing/2014/main" val="1172688163"/>
                    </a:ext>
                  </a:extLst>
                </a:gridCol>
                <a:gridCol w="1320244">
                  <a:extLst>
                    <a:ext uri="{9D8B030D-6E8A-4147-A177-3AD203B41FA5}">
                      <a16:colId xmlns:a16="http://schemas.microsoft.com/office/drawing/2014/main" val="710835590"/>
                    </a:ext>
                  </a:extLst>
                </a:gridCol>
                <a:gridCol w="1320244">
                  <a:extLst>
                    <a:ext uri="{9D8B030D-6E8A-4147-A177-3AD203B41FA5}">
                      <a16:colId xmlns:a16="http://schemas.microsoft.com/office/drawing/2014/main" val="1124473592"/>
                    </a:ext>
                  </a:extLst>
                </a:gridCol>
                <a:gridCol w="1320244">
                  <a:extLst>
                    <a:ext uri="{9D8B030D-6E8A-4147-A177-3AD203B41FA5}">
                      <a16:colId xmlns:a16="http://schemas.microsoft.com/office/drawing/2014/main" val="2065555613"/>
                    </a:ext>
                  </a:extLst>
                </a:gridCol>
                <a:gridCol w="1320244">
                  <a:extLst>
                    <a:ext uri="{9D8B030D-6E8A-4147-A177-3AD203B41FA5}">
                      <a16:colId xmlns:a16="http://schemas.microsoft.com/office/drawing/2014/main" val="2051881693"/>
                    </a:ext>
                  </a:extLst>
                </a:gridCol>
                <a:gridCol w="1320244">
                  <a:extLst>
                    <a:ext uri="{9D8B030D-6E8A-4147-A177-3AD203B41FA5}">
                      <a16:colId xmlns:a16="http://schemas.microsoft.com/office/drawing/2014/main" val="3372116236"/>
                    </a:ext>
                  </a:extLst>
                </a:gridCol>
              </a:tblGrid>
              <a:tr h="419480"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chemeClr val="tx2"/>
                        </a:solidFill>
                        <a:latin typeface="Fira Sans Condensed" panose="020B060402020202020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2"/>
                          </a:solidFill>
                          <a:latin typeface="Fira Sans Condensed" panose="020B0604020202020204" charset="0"/>
                        </a:rPr>
                        <a:t>Min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2"/>
                          </a:solidFill>
                          <a:latin typeface="Fira Sans Condensed" panose="020B0604020202020204" charset="0"/>
                        </a:rPr>
                        <a:t>Max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2"/>
                          </a:solidFill>
                          <a:latin typeface="Fira Sans Condensed" panose="020B0604020202020204" charset="0"/>
                        </a:rPr>
                        <a:t>SD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2"/>
                          </a:solidFill>
                          <a:latin typeface="Fira Sans Condensed" panose="020B0604020202020204" charset="0"/>
                        </a:rPr>
                        <a:t>Class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2"/>
                          </a:solidFill>
                          <a:latin typeface="Fira Sans Condensed" panose="020B0604020202020204" charset="0"/>
                        </a:rPr>
                        <a:t>Correlation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2387494"/>
                  </a:ext>
                </a:extLst>
              </a:tr>
              <a:tr h="419480"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u="none" strike="noStrike" cap="none" dirty="0">
                          <a:solidFill>
                            <a:schemeClr val="tx2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sepal length</a:t>
                      </a:r>
                      <a:endParaRPr lang="en-US" sz="1800" dirty="0">
                        <a:solidFill>
                          <a:schemeClr val="tx2"/>
                        </a:solidFill>
                        <a:latin typeface="Fira Sans Condensed" panose="020B060402020202020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2"/>
                          </a:solidFill>
                          <a:latin typeface="Fira Sans Condensed" panose="020B0604020202020204" charset="0"/>
                        </a:rPr>
                        <a:t>4.3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2"/>
                          </a:solidFill>
                          <a:latin typeface="Fira Sans Condensed" panose="020B0604020202020204" charset="0"/>
                        </a:rPr>
                        <a:t>7.9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2"/>
                          </a:solidFill>
                          <a:latin typeface="Fira Sans Condensed" panose="020B0604020202020204" charset="0"/>
                        </a:rPr>
                        <a:t>5.4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2"/>
                          </a:solidFill>
                          <a:latin typeface="Fira Sans Condensed" panose="020B0604020202020204" charset="0"/>
                        </a:rPr>
                        <a:t>0.83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2"/>
                          </a:solidFill>
                          <a:latin typeface="Fira Sans Condensed" panose="020B0604020202020204" charset="0"/>
                        </a:rPr>
                        <a:t>0.7826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10311976"/>
                  </a:ext>
                </a:extLst>
              </a:tr>
              <a:tr h="419480"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u="none" strike="noStrike" cap="none" dirty="0">
                          <a:solidFill>
                            <a:schemeClr val="tx2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sepal width</a:t>
                      </a:r>
                      <a:endParaRPr lang="en-US" sz="1800" dirty="0">
                        <a:solidFill>
                          <a:schemeClr val="tx2"/>
                        </a:solidFill>
                        <a:latin typeface="Fira Sans Condensed" panose="020B060402020202020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2"/>
                          </a:solidFill>
                          <a:latin typeface="Fira Sans Condensed" panose="020B0604020202020204" charset="0"/>
                        </a:rPr>
                        <a:t>2.0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2"/>
                          </a:solidFill>
                          <a:latin typeface="Fira Sans Condensed" panose="020B0604020202020204" charset="0"/>
                        </a:rPr>
                        <a:t>4.4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2"/>
                          </a:solidFill>
                          <a:latin typeface="Fira Sans Condensed" panose="020B0604020202020204" charset="0"/>
                        </a:rPr>
                        <a:t>3.05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2"/>
                          </a:solidFill>
                          <a:latin typeface="Fira Sans Condensed" panose="020B0604020202020204" charset="0"/>
                        </a:rPr>
                        <a:t>0.43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2"/>
                          </a:solidFill>
                          <a:latin typeface="Fira Sans Condensed" panose="020B0604020202020204" charset="0"/>
                        </a:rPr>
                        <a:t>-0.4194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59590268"/>
                  </a:ext>
                </a:extLst>
              </a:tr>
              <a:tr h="419480"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u="none" strike="noStrike" cap="none" dirty="0">
                          <a:solidFill>
                            <a:schemeClr val="tx2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petal length</a:t>
                      </a:r>
                      <a:endParaRPr lang="en-US" sz="1800" dirty="0">
                        <a:solidFill>
                          <a:schemeClr val="tx2"/>
                        </a:solidFill>
                        <a:latin typeface="Fira Sans Condensed" panose="020B060402020202020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2"/>
                          </a:solidFill>
                          <a:latin typeface="Fira Sans Condensed" panose="020B0604020202020204" charset="0"/>
                        </a:rPr>
                        <a:t>1.0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2"/>
                          </a:solidFill>
                          <a:latin typeface="Fira Sans Condensed" panose="020B0604020202020204" charset="0"/>
                        </a:rPr>
                        <a:t>6.9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2"/>
                          </a:solidFill>
                          <a:latin typeface="Fira Sans Condensed" panose="020B0604020202020204" charset="0"/>
                        </a:rPr>
                        <a:t>3.76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2"/>
                          </a:solidFill>
                          <a:latin typeface="Fira Sans Condensed" panose="020B0604020202020204" charset="0"/>
                        </a:rPr>
                        <a:t>1.76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2"/>
                          </a:solidFill>
                          <a:latin typeface="Fira Sans Condensed" panose="020B0604020202020204" charset="0"/>
                        </a:rPr>
                        <a:t>0.9490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80173448"/>
                  </a:ext>
                </a:extLst>
              </a:tr>
              <a:tr h="419480"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u="none" strike="noStrike" cap="none" dirty="0">
                          <a:solidFill>
                            <a:schemeClr val="tx2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petal width</a:t>
                      </a:r>
                      <a:endParaRPr lang="en-US" sz="1800" dirty="0">
                        <a:solidFill>
                          <a:schemeClr val="tx2"/>
                        </a:solidFill>
                        <a:latin typeface="Fira Sans Condensed" panose="020B060402020202020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2"/>
                          </a:solidFill>
                          <a:latin typeface="Fira Sans Condensed" panose="020B0604020202020204" charset="0"/>
                        </a:rPr>
                        <a:t>0.1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2"/>
                          </a:solidFill>
                          <a:latin typeface="Fira Sans Condensed" panose="020B0604020202020204" charset="0"/>
                        </a:rPr>
                        <a:t>2.5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2"/>
                          </a:solidFill>
                          <a:latin typeface="Fira Sans Condensed" panose="020B0604020202020204" charset="0"/>
                        </a:rPr>
                        <a:t>1.20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2"/>
                          </a:solidFill>
                          <a:latin typeface="Fira Sans Condensed" panose="020B0604020202020204" charset="0"/>
                        </a:rPr>
                        <a:t>0.76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2"/>
                          </a:solidFill>
                          <a:latin typeface="Fira Sans Condensed" panose="020B0604020202020204" charset="0"/>
                        </a:rPr>
                        <a:t>0.9565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227428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76174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B17149-43F3-4892-A13D-59F95F6EC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 err="1">
                <a:latin typeface="Fira Sans Condensed" panose="020B0604020202020204" charset="0"/>
              </a:rPr>
              <a:t>Yêu</a:t>
            </a:r>
            <a:r>
              <a:rPr lang="en-US" sz="4800" dirty="0">
                <a:latin typeface="Fira Sans Condensed" panose="020B0604020202020204" charset="0"/>
              </a:rPr>
              <a:t> </a:t>
            </a:r>
            <a:r>
              <a:rPr lang="en-US" sz="4800" dirty="0" err="1">
                <a:latin typeface="Fira Sans Condensed" panose="020B0604020202020204" charset="0"/>
              </a:rPr>
              <a:t>cầu</a:t>
            </a:r>
            <a:endParaRPr lang="en-US" sz="4800" dirty="0">
              <a:latin typeface="Fira Sans Condensed" panose="020B060402020202020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4384CC2-C69A-4520-A7F3-9CA819511EBF}"/>
              </a:ext>
            </a:extLst>
          </p:cNvPr>
          <p:cNvSpPr txBox="1"/>
          <p:nvPr/>
        </p:nvSpPr>
        <p:spPr>
          <a:xfrm>
            <a:off x="1704902" y="1795149"/>
            <a:ext cx="5734196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Clr>
                <a:schemeClr val="tx2"/>
              </a:buClr>
              <a:buSzPct val="75000"/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tx2"/>
                </a:solidFill>
                <a:latin typeface="Fira Sans Condensed Light" panose="020B0604020202020204" charset="0"/>
              </a:rPr>
              <a:t>Đọc</a:t>
            </a:r>
            <a:r>
              <a:rPr lang="en-US" sz="2400" dirty="0">
                <a:solidFill>
                  <a:schemeClr val="tx2"/>
                </a:solidFill>
                <a:latin typeface="Fira Sans Condensed Light" panose="020B060402020202020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Fira Sans Condensed Light" panose="020B0604020202020204" charset="0"/>
              </a:rPr>
              <a:t>dữ</a:t>
            </a:r>
            <a:r>
              <a:rPr lang="en-US" sz="2400" dirty="0">
                <a:solidFill>
                  <a:schemeClr val="tx2"/>
                </a:solidFill>
                <a:latin typeface="Fira Sans Condensed Light" panose="020B060402020202020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Fira Sans Condensed Light" panose="020B0604020202020204" charset="0"/>
              </a:rPr>
              <a:t>liệu</a:t>
            </a:r>
            <a:r>
              <a:rPr lang="en-US" sz="2400" dirty="0">
                <a:solidFill>
                  <a:schemeClr val="tx2"/>
                </a:solidFill>
                <a:latin typeface="Fira Sans Condensed Light" panose="020B060402020202020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Fira Sans Condensed Light" panose="020B0604020202020204" charset="0"/>
              </a:rPr>
              <a:t>từ</a:t>
            </a:r>
            <a:r>
              <a:rPr lang="en-US" sz="2400" dirty="0">
                <a:solidFill>
                  <a:schemeClr val="tx2"/>
                </a:solidFill>
                <a:latin typeface="Fira Sans Condensed Light" panose="020B060402020202020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Fira Sans Condensed Light" panose="020B0604020202020204" charset="0"/>
              </a:rPr>
              <a:t>tập</a:t>
            </a:r>
            <a:r>
              <a:rPr lang="en-US" sz="2400" dirty="0">
                <a:solidFill>
                  <a:schemeClr val="tx2"/>
                </a:solidFill>
                <a:latin typeface="Fira Sans Condensed Light" panose="020B060402020202020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Fira Sans Condensed Light" panose="020B0604020202020204" charset="0"/>
              </a:rPr>
              <a:t>huấn</a:t>
            </a:r>
            <a:r>
              <a:rPr lang="en-US" sz="2400" dirty="0">
                <a:solidFill>
                  <a:schemeClr val="tx2"/>
                </a:solidFill>
                <a:latin typeface="Fira Sans Condensed Light" panose="020B060402020202020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Fira Sans Condensed Light" panose="020B0604020202020204" charset="0"/>
              </a:rPr>
              <a:t>luyện</a:t>
            </a:r>
            <a:endParaRPr lang="en-US" sz="2400" dirty="0">
              <a:solidFill>
                <a:schemeClr val="tx2"/>
              </a:solidFill>
              <a:latin typeface="Fira Sans Condensed Light" panose="020B0604020202020204" charset="0"/>
            </a:endParaRPr>
          </a:p>
          <a:p>
            <a:pPr marL="342900" indent="-342900">
              <a:buClr>
                <a:schemeClr val="tx2"/>
              </a:buClr>
              <a:buSzPct val="75000"/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tx2"/>
                </a:solidFill>
                <a:latin typeface="Fira Sans Condensed Light" panose="020B0604020202020204" charset="0"/>
              </a:rPr>
              <a:t>Viết</a:t>
            </a:r>
            <a:r>
              <a:rPr lang="en-US" sz="2400" dirty="0">
                <a:solidFill>
                  <a:schemeClr val="tx2"/>
                </a:solidFill>
                <a:latin typeface="Fira Sans Condensed Light" panose="020B060402020202020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Fira Sans Condensed Light" panose="020B0604020202020204" charset="0"/>
              </a:rPr>
              <a:t>hàm</a:t>
            </a:r>
            <a:r>
              <a:rPr lang="en-US" sz="2400" dirty="0">
                <a:solidFill>
                  <a:schemeClr val="tx2"/>
                </a:solidFill>
                <a:latin typeface="Fira Sans Condensed Light" panose="020B060402020202020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Fira Sans Condensed Light" panose="020B0604020202020204" charset="0"/>
              </a:rPr>
              <a:t>huấn</a:t>
            </a:r>
            <a:r>
              <a:rPr lang="en-US" sz="2400" dirty="0">
                <a:solidFill>
                  <a:schemeClr val="tx2"/>
                </a:solidFill>
                <a:latin typeface="Fira Sans Condensed Light" panose="020B060402020202020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Fira Sans Condensed Light" panose="020B0604020202020204" charset="0"/>
              </a:rPr>
              <a:t>luyện</a:t>
            </a:r>
            <a:r>
              <a:rPr lang="en-US" sz="2400" dirty="0">
                <a:solidFill>
                  <a:schemeClr val="tx2"/>
                </a:solidFill>
                <a:latin typeface="Fira Sans Condensed Light" panose="020B060402020202020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Fira Sans Condensed Light" panose="020B0604020202020204" charset="0"/>
              </a:rPr>
              <a:t>mô</a:t>
            </a:r>
            <a:r>
              <a:rPr lang="en-US" sz="2400" dirty="0">
                <a:solidFill>
                  <a:schemeClr val="tx2"/>
                </a:solidFill>
                <a:latin typeface="Fira Sans Condensed Light" panose="020B060402020202020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Fira Sans Condensed Light" panose="020B0604020202020204" charset="0"/>
              </a:rPr>
              <a:t>hình</a:t>
            </a:r>
            <a:r>
              <a:rPr lang="en-US" sz="2400" dirty="0">
                <a:solidFill>
                  <a:schemeClr val="tx2"/>
                </a:solidFill>
                <a:latin typeface="Fira Sans Condensed Light" panose="020B0604020202020204" charset="0"/>
              </a:rPr>
              <a:t> SVM</a:t>
            </a:r>
          </a:p>
          <a:p>
            <a:pPr marL="342900" indent="-342900">
              <a:buClr>
                <a:schemeClr val="tx2"/>
              </a:buClr>
              <a:buSzPct val="750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  <a:latin typeface="Fira Sans Condensed Light" panose="020B0604020202020204" charset="0"/>
              </a:rPr>
              <a:t>Chia </a:t>
            </a:r>
            <a:r>
              <a:rPr lang="en-US" sz="2400" dirty="0" err="1">
                <a:solidFill>
                  <a:schemeClr val="tx2"/>
                </a:solidFill>
                <a:latin typeface="Fira Sans Condensed Light" panose="020B0604020202020204" charset="0"/>
              </a:rPr>
              <a:t>tập</a:t>
            </a:r>
            <a:r>
              <a:rPr lang="en-US" sz="2400" dirty="0">
                <a:solidFill>
                  <a:schemeClr val="tx2"/>
                </a:solidFill>
                <a:latin typeface="Fira Sans Condensed Light" panose="020B060402020202020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Fira Sans Condensed Light" panose="020B0604020202020204" charset="0"/>
              </a:rPr>
              <a:t>dữ</a:t>
            </a:r>
            <a:r>
              <a:rPr lang="en-US" sz="2400" dirty="0">
                <a:solidFill>
                  <a:schemeClr val="tx2"/>
                </a:solidFill>
                <a:latin typeface="Fira Sans Condensed Light" panose="020B060402020202020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Fira Sans Condensed Light" panose="020B0604020202020204" charset="0"/>
              </a:rPr>
              <a:t>liệu</a:t>
            </a:r>
            <a:r>
              <a:rPr lang="en-US" sz="2400" dirty="0">
                <a:solidFill>
                  <a:schemeClr val="tx2"/>
                </a:solidFill>
                <a:latin typeface="Fira Sans Condensed Light" panose="020B060402020202020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Fira Sans Condensed Light" panose="020B0604020202020204" charset="0"/>
              </a:rPr>
              <a:t>thành</a:t>
            </a:r>
            <a:r>
              <a:rPr lang="en-US" sz="2400" dirty="0">
                <a:solidFill>
                  <a:schemeClr val="tx2"/>
                </a:solidFill>
                <a:latin typeface="Fira Sans Condensed Light" panose="020B0604020202020204" charset="0"/>
              </a:rPr>
              <a:t> 2 </a:t>
            </a:r>
            <a:r>
              <a:rPr lang="en-US" sz="2400" dirty="0" err="1">
                <a:solidFill>
                  <a:schemeClr val="tx2"/>
                </a:solidFill>
                <a:latin typeface="Fira Sans Condensed Light" panose="020B0604020202020204" charset="0"/>
              </a:rPr>
              <a:t>tập</a:t>
            </a:r>
            <a:r>
              <a:rPr lang="en-US" sz="2400" dirty="0">
                <a:solidFill>
                  <a:schemeClr val="tx2"/>
                </a:solidFill>
                <a:latin typeface="Fira Sans Condensed Light" panose="020B0604020202020204" charset="0"/>
              </a:rPr>
              <a:t> train </a:t>
            </a:r>
            <a:r>
              <a:rPr lang="en-US" sz="2400" dirty="0" err="1">
                <a:solidFill>
                  <a:schemeClr val="tx2"/>
                </a:solidFill>
                <a:latin typeface="Fira Sans Condensed Light" panose="020B0604020202020204" charset="0"/>
              </a:rPr>
              <a:t>và</a:t>
            </a:r>
            <a:r>
              <a:rPr lang="en-US" sz="2400" dirty="0">
                <a:solidFill>
                  <a:schemeClr val="tx2"/>
                </a:solidFill>
                <a:latin typeface="Fira Sans Condensed Light" panose="020B0604020202020204" charset="0"/>
              </a:rPr>
              <a:t> test</a:t>
            </a:r>
          </a:p>
          <a:p>
            <a:pPr marL="342900" indent="-342900">
              <a:buClr>
                <a:schemeClr val="tx2"/>
              </a:buClr>
              <a:buSzPct val="75000"/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tx2"/>
                </a:solidFill>
                <a:latin typeface="Fira Sans Condensed Light" panose="020B0604020202020204" charset="0"/>
              </a:rPr>
              <a:t>Xây</a:t>
            </a:r>
            <a:r>
              <a:rPr lang="en-US" sz="2400" dirty="0">
                <a:solidFill>
                  <a:schemeClr val="tx2"/>
                </a:solidFill>
                <a:latin typeface="Fira Sans Condensed Light" panose="020B060402020202020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Fira Sans Condensed Light" panose="020B0604020202020204" charset="0"/>
              </a:rPr>
              <a:t>dựng</a:t>
            </a:r>
            <a:r>
              <a:rPr lang="en-US" sz="2400" dirty="0">
                <a:solidFill>
                  <a:schemeClr val="tx2"/>
                </a:solidFill>
                <a:latin typeface="Fira Sans Condensed Light" panose="020B060402020202020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Fira Sans Condensed Light" panose="020B0604020202020204" charset="0"/>
              </a:rPr>
              <a:t>hàm</a:t>
            </a:r>
            <a:r>
              <a:rPr lang="en-US" sz="2400" dirty="0">
                <a:solidFill>
                  <a:schemeClr val="tx2"/>
                </a:solidFill>
                <a:latin typeface="Fira Sans Condensed Light" panose="020B0604020202020204" charset="0"/>
              </a:rPr>
              <a:t> SVM </a:t>
            </a:r>
            <a:r>
              <a:rPr lang="en-US" sz="2400" dirty="0" err="1">
                <a:solidFill>
                  <a:schemeClr val="tx2"/>
                </a:solidFill>
                <a:latin typeface="Fira Sans Condensed Light" panose="020B0604020202020204" charset="0"/>
              </a:rPr>
              <a:t>cho</a:t>
            </a:r>
            <a:r>
              <a:rPr lang="en-US" sz="2400" dirty="0">
                <a:solidFill>
                  <a:schemeClr val="tx2"/>
                </a:solidFill>
                <a:latin typeface="Fira Sans Condensed Light" panose="020B0604020202020204" charset="0"/>
              </a:rPr>
              <a:t> K </a:t>
            </a:r>
            <a:r>
              <a:rPr lang="en-US" sz="2400" dirty="0" err="1">
                <a:solidFill>
                  <a:schemeClr val="tx2"/>
                </a:solidFill>
                <a:latin typeface="Fira Sans Condensed Light" panose="020B0604020202020204" charset="0"/>
              </a:rPr>
              <a:t>bộ</a:t>
            </a:r>
            <a:r>
              <a:rPr lang="en-US" sz="2400" dirty="0">
                <a:solidFill>
                  <a:schemeClr val="tx2"/>
                </a:solidFill>
                <a:latin typeface="Fira Sans Condensed Light" panose="020B060402020202020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Fira Sans Condensed Light" panose="020B0604020202020204" charset="0"/>
              </a:rPr>
              <a:t>phân</a:t>
            </a:r>
            <a:r>
              <a:rPr lang="en-US" sz="2400" dirty="0">
                <a:solidFill>
                  <a:schemeClr val="tx2"/>
                </a:solidFill>
                <a:latin typeface="Fira Sans Condensed Light" panose="020B060402020202020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Fira Sans Condensed Light" panose="020B0604020202020204" charset="0"/>
              </a:rPr>
              <a:t>lớp</a:t>
            </a:r>
            <a:endParaRPr lang="en-US" sz="2400" dirty="0">
              <a:solidFill>
                <a:schemeClr val="tx2"/>
              </a:solidFill>
              <a:latin typeface="Fira Sans Condensed Light" panose="020B0604020202020204" charset="0"/>
            </a:endParaRPr>
          </a:p>
          <a:p>
            <a:pPr marL="342900" indent="-342900">
              <a:buClr>
                <a:schemeClr val="tx2"/>
              </a:buClr>
              <a:buSzPct val="75000"/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tx2"/>
                </a:solidFill>
                <a:latin typeface="Fira Sans Condensed Light" panose="020B0604020202020204" charset="0"/>
              </a:rPr>
              <a:t>Kiểm</a:t>
            </a:r>
            <a:r>
              <a:rPr lang="en-US" sz="2400" dirty="0">
                <a:solidFill>
                  <a:schemeClr val="tx2"/>
                </a:solidFill>
                <a:latin typeface="Fira Sans Condensed Light" panose="020B060402020202020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Fira Sans Condensed Light" panose="020B0604020202020204" charset="0"/>
              </a:rPr>
              <a:t>tra</a:t>
            </a:r>
            <a:r>
              <a:rPr lang="en-US" sz="2400" dirty="0">
                <a:solidFill>
                  <a:schemeClr val="tx2"/>
                </a:solidFill>
                <a:latin typeface="Fira Sans Condensed Light" panose="020B060402020202020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Fira Sans Condensed Light" panose="020B0604020202020204" charset="0"/>
              </a:rPr>
              <a:t>và</a:t>
            </a:r>
            <a:r>
              <a:rPr lang="en-US" sz="2400" dirty="0">
                <a:solidFill>
                  <a:schemeClr val="tx2"/>
                </a:solidFill>
                <a:latin typeface="Fira Sans Condensed Light" panose="020B060402020202020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Fira Sans Condensed Light" panose="020B0604020202020204" charset="0"/>
              </a:rPr>
              <a:t>đánh</a:t>
            </a:r>
            <a:r>
              <a:rPr lang="en-US" sz="2400" dirty="0">
                <a:solidFill>
                  <a:schemeClr val="tx2"/>
                </a:solidFill>
                <a:latin typeface="Fira Sans Condensed Light" panose="020B060402020202020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Fira Sans Condensed Light" panose="020B0604020202020204" charset="0"/>
              </a:rPr>
              <a:t>giá</a:t>
            </a:r>
            <a:endParaRPr lang="en-US" sz="2400" dirty="0">
              <a:solidFill>
                <a:schemeClr val="tx2"/>
              </a:solidFill>
              <a:latin typeface="Fira Sans Condensed Ligh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51019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0"/>
          <p:cNvSpPr txBox="1">
            <a:spLocks noGrp="1"/>
          </p:cNvSpPr>
          <p:nvPr>
            <p:ph type="title"/>
          </p:nvPr>
        </p:nvSpPr>
        <p:spPr>
          <a:xfrm>
            <a:off x="801500" y="971850"/>
            <a:ext cx="3509125" cy="31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cap="all" dirty="0" err="1">
                <a:latin typeface="Fira Sans Condensed Light" panose="020B0604020202020204" charset="0"/>
              </a:rPr>
              <a:t>Phương</a:t>
            </a:r>
            <a:r>
              <a:rPr lang="en-US" sz="6600" cap="all" dirty="0">
                <a:latin typeface="Fira Sans Condensed Light" panose="020B0604020202020204" charset="0"/>
              </a:rPr>
              <a:t> </a:t>
            </a:r>
            <a:r>
              <a:rPr lang="en-US" sz="6600" cap="all" dirty="0" err="1">
                <a:latin typeface="Fira Sans Condensed Light" panose="020B0604020202020204" charset="0"/>
              </a:rPr>
              <a:t>pháp</a:t>
            </a:r>
            <a:endParaRPr sz="6600" cap="all" dirty="0">
              <a:latin typeface="Fira Sans Condensed Light" panose="020B0604020202020204" charset="0"/>
            </a:endParaRPr>
          </a:p>
        </p:txBody>
      </p:sp>
      <p:sp>
        <p:nvSpPr>
          <p:cNvPr id="176" name="Google Shape;176;p30"/>
          <p:cNvSpPr txBox="1">
            <a:spLocks noGrp="1"/>
          </p:cNvSpPr>
          <p:nvPr>
            <p:ph type="title" idx="2"/>
          </p:nvPr>
        </p:nvSpPr>
        <p:spPr>
          <a:xfrm>
            <a:off x="4849170" y="1001125"/>
            <a:ext cx="2026800" cy="18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cxnSp>
        <p:nvCxnSpPr>
          <p:cNvPr id="177" name="Google Shape;177;p30"/>
          <p:cNvCxnSpPr/>
          <p:nvPr/>
        </p:nvCxnSpPr>
        <p:spPr>
          <a:xfrm rot="10800000" flipH="1">
            <a:off x="5001175" y="3111650"/>
            <a:ext cx="3425700" cy="21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38727067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8"/>
          <p:cNvSpPr txBox="1">
            <a:spLocks noGrp="1"/>
          </p:cNvSpPr>
          <p:nvPr>
            <p:ph type="title"/>
          </p:nvPr>
        </p:nvSpPr>
        <p:spPr>
          <a:xfrm>
            <a:off x="1386256" y="1296896"/>
            <a:ext cx="3065601" cy="172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cap="all" dirty="0" err="1">
                <a:latin typeface="Fira Sans Condensed Light" panose="020B0604020202020204" charset="0"/>
              </a:rPr>
              <a:t>Xây</a:t>
            </a:r>
            <a:r>
              <a:rPr lang="en-US" sz="5000" cap="all" dirty="0">
                <a:latin typeface="Fira Sans Condensed Light" panose="020B0604020202020204" charset="0"/>
              </a:rPr>
              <a:t> </a:t>
            </a:r>
            <a:r>
              <a:rPr lang="en-US" sz="5000" cap="all" dirty="0" err="1">
                <a:latin typeface="Fira Sans Condensed Light" panose="020B0604020202020204" charset="0"/>
              </a:rPr>
              <a:t>dựng</a:t>
            </a:r>
            <a:r>
              <a:rPr lang="en-US" sz="5000" cap="all" dirty="0">
                <a:latin typeface="Fira Sans Condensed Light" panose="020B0604020202020204" charset="0"/>
              </a:rPr>
              <a:t> </a:t>
            </a:r>
            <a:r>
              <a:rPr lang="en-US" sz="5000" cap="all" dirty="0" err="1">
                <a:latin typeface="Fira Sans Condensed Light" panose="020B0604020202020204" charset="0"/>
              </a:rPr>
              <a:t>giải</a:t>
            </a:r>
            <a:r>
              <a:rPr lang="en-US" sz="5000" cap="all" dirty="0">
                <a:latin typeface="Fira Sans Condensed Light" panose="020B0604020202020204" charset="0"/>
              </a:rPr>
              <a:t> </a:t>
            </a:r>
            <a:r>
              <a:rPr lang="en-US" sz="5000" cap="all" dirty="0" err="1">
                <a:latin typeface="Fira Sans Condensed Light" panose="020B0604020202020204" charset="0"/>
              </a:rPr>
              <a:t>thuật</a:t>
            </a:r>
            <a:r>
              <a:rPr lang="en-US" sz="5000" cap="all" dirty="0">
                <a:latin typeface="Fira Sans Condensed Light" panose="020B0604020202020204" charset="0"/>
              </a:rPr>
              <a:t> </a:t>
            </a:r>
            <a:r>
              <a:rPr lang="en-US" sz="5000" cap="all" dirty="0" err="1">
                <a:latin typeface="Fira Sans Condensed Light" panose="020B0604020202020204" charset="0"/>
              </a:rPr>
              <a:t>svm</a:t>
            </a:r>
            <a:endParaRPr sz="5000" cap="all" dirty="0">
              <a:latin typeface="Fira Sans Condensed Light" panose="020B0604020202020204" charset="0"/>
            </a:endParaRPr>
          </a:p>
        </p:txBody>
      </p:sp>
      <p:cxnSp>
        <p:nvCxnSpPr>
          <p:cNvPr id="143" name="Google Shape;143;p28"/>
          <p:cNvCxnSpPr>
            <a:cxnSpLocks/>
          </p:cNvCxnSpPr>
          <p:nvPr/>
        </p:nvCxnSpPr>
        <p:spPr>
          <a:xfrm>
            <a:off x="6313982" y="903446"/>
            <a:ext cx="0" cy="3078619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44" name="Google Shape;144;p28"/>
          <p:cNvSpPr txBox="1"/>
          <p:nvPr/>
        </p:nvSpPr>
        <p:spPr>
          <a:xfrm>
            <a:off x="4145957" y="1420696"/>
            <a:ext cx="2063700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 	Input Output</a:t>
            </a:r>
            <a:endParaRPr sz="2400" dirty="0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145" name="Google Shape;145;p28"/>
          <p:cNvSpPr txBox="1"/>
          <p:nvPr/>
        </p:nvSpPr>
        <p:spPr>
          <a:xfrm>
            <a:off x="6418257" y="1420696"/>
            <a:ext cx="2063700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rPr>
              <a:t>1</a:t>
            </a:r>
            <a:endParaRPr sz="2400" b="1" dirty="0">
              <a:solidFill>
                <a:srgbClr val="F3F3F3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47" name="Google Shape;147;p28"/>
          <p:cNvSpPr txBox="1"/>
          <p:nvPr/>
        </p:nvSpPr>
        <p:spPr>
          <a:xfrm>
            <a:off x="4146007" y="2900971"/>
            <a:ext cx="2063700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149" name="Google Shape;149;p28"/>
          <p:cNvSpPr txBox="1"/>
          <p:nvPr/>
        </p:nvSpPr>
        <p:spPr>
          <a:xfrm>
            <a:off x="4146057" y="3026696"/>
            <a:ext cx="2063700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rPr>
              <a:t>2</a:t>
            </a:r>
            <a:endParaRPr sz="2400" b="1" dirty="0">
              <a:solidFill>
                <a:srgbClr val="F3F3F3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cxnSp>
        <p:nvCxnSpPr>
          <p:cNvPr id="152" name="Google Shape;152;p28"/>
          <p:cNvCxnSpPr>
            <a:stCxn id="144" idx="3"/>
            <a:endCxn id="145" idx="1"/>
          </p:cNvCxnSpPr>
          <p:nvPr/>
        </p:nvCxnSpPr>
        <p:spPr>
          <a:xfrm>
            <a:off x="6209657" y="1733896"/>
            <a:ext cx="208600" cy="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3" name="Google Shape;153;p28"/>
          <p:cNvCxnSpPr>
            <a:cxnSpLocks/>
            <a:stCxn id="149" idx="3"/>
          </p:cNvCxnSpPr>
          <p:nvPr/>
        </p:nvCxnSpPr>
        <p:spPr>
          <a:xfrm>
            <a:off x="6209757" y="3339896"/>
            <a:ext cx="208500" cy="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" name="Google Shape;144;p28">
            <a:extLst>
              <a:ext uri="{FF2B5EF4-FFF2-40B4-BE49-F238E27FC236}">
                <a16:creationId xmlns:a16="http://schemas.microsoft.com/office/drawing/2014/main" id="{7EF733CE-03E7-4F7B-AB2D-EEE45F85A8BC}"/>
              </a:ext>
            </a:extLst>
          </p:cNvPr>
          <p:cNvSpPr txBox="1"/>
          <p:nvPr/>
        </p:nvSpPr>
        <p:spPr>
          <a:xfrm>
            <a:off x="6418257" y="3032913"/>
            <a:ext cx="2445574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F3F3F3"/>
                </a:solidFill>
                <a:latin typeface="Fira Sans Condensed Light" panose="020B0604020202020204" charset="0"/>
                <a:sym typeface="Fira Sans Condensed Light"/>
              </a:rPr>
              <a:t>Ý </a:t>
            </a:r>
            <a:r>
              <a:rPr lang="en-US" sz="2400" dirty="0" err="1">
                <a:solidFill>
                  <a:srgbClr val="F3F3F3"/>
                </a:solidFill>
                <a:latin typeface="Fira Sans Condensed Light" panose="020B0604020202020204" charset="0"/>
                <a:sym typeface="Fira Sans Condensed Light"/>
              </a:rPr>
              <a:t>tưởng</a:t>
            </a:r>
            <a:r>
              <a:rPr lang="en-US" sz="2400" dirty="0">
                <a:solidFill>
                  <a:srgbClr val="F3F3F3"/>
                </a:solidFill>
                <a:latin typeface="Fira Sans Condensed Light" panose="020B0604020202020204" charset="0"/>
                <a:sym typeface="Fira Sans Condensed Light"/>
              </a:rPr>
              <a:t> </a:t>
            </a:r>
            <a:r>
              <a:rPr lang="en-US" sz="2400" dirty="0" err="1">
                <a:solidFill>
                  <a:srgbClr val="F3F3F3"/>
                </a:solidFill>
                <a:latin typeface="Fira Sans Condensed Light" panose="020B0604020202020204" charset="0"/>
                <a:sym typeface="Fira Sans Condensed Light"/>
              </a:rPr>
              <a:t>giải</a:t>
            </a:r>
            <a:r>
              <a:rPr lang="en-US" sz="2400" dirty="0">
                <a:solidFill>
                  <a:srgbClr val="F3F3F3"/>
                </a:solidFill>
                <a:latin typeface="Fira Sans Condensed Light" panose="020B0604020202020204" charset="0"/>
                <a:sym typeface="Fira Sans Condensed Light"/>
              </a:rPr>
              <a:t> </a:t>
            </a:r>
            <a:r>
              <a:rPr lang="en-US" sz="2400" dirty="0" err="1">
                <a:solidFill>
                  <a:srgbClr val="F3F3F3"/>
                </a:solidFill>
                <a:latin typeface="Fira Sans Condensed Light" panose="020B0604020202020204" charset="0"/>
                <a:sym typeface="Fira Sans Condensed Light"/>
              </a:rPr>
              <a:t>thuật</a:t>
            </a:r>
            <a:endParaRPr sz="2400" dirty="0">
              <a:solidFill>
                <a:srgbClr val="F3F3F3"/>
              </a:solidFill>
              <a:latin typeface="Fira Sans Condensed Light" panose="020B0604020202020204" charset="0"/>
              <a:sym typeface="Fira Sans Condensed Ligh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B17149-43F3-4892-A13D-59F95F6ECE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354774"/>
            <a:ext cx="7704000" cy="572700"/>
          </a:xfrm>
        </p:spPr>
        <p:txBody>
          <a:bodyPr/>
          <a:lstStyle/>
          <a:p>
            <a:r>
              <a:rPr lang="en-US" sz="4800" dirty="0">
                <a:latin typeface="Fira Sans Condensed" panose="020B0604020202020204" charset="0"/>
              </a:rPr>
              <a:t>Input </a:t>
            </a:r>
            <a:r>
              <a:rPr lang="en-US" sz="4800" dirty="0" err="1">
                <a:latin typeface="Fira Sans Condensed" panose="020B0604020202020204" charset="0"/>
              </a:rPr>
              <a:t>và</a:t>
            </a:r>
            <a:r>
              <a:rPr lang="en-US" sz="4800" dirty="0">
                <a:latin typeface="Fira Sans Condensed" panose="020B0604020202020204" charset="0"/>
              </a:rPr>
              <a:t> Output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4384CC2-C69A-4520-A7F3-9CA819511EBF}"/>
              </a:ext>
            </a:extLst>
          </p:cNvPr>
          <p:cNvSpPr txBox="1"/>
          <p:nvPr/>
        </p:nvSpPr>
        <p:spPr>
          <a:xfrm>
            <a:off x="560654" y="1461426"/>
            <a:ext cx="7863446" cy="2754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</a:pPr>
            <a:r>
              <a:rPr lang="en-US" sz="2400" dirty="0" err="1">
                <a:solidFill>
                  <a:schemeClr val="tx2"/>
                </a:solidFill>
                <a:effectLst/>
                <a:latin typeface="Fira Sans Condensed" panose="020B0604020202020204" charset="0"/>
                <a:ea typeface="Times New Roman" panose="02020603050405020304" pitchFamily="18" charset="0"/>
              </a:rPr>
              <a:t>Hàm</a:t>
            </a:r>
            <a:r>
              <a:rPr lang="en-US" sz="2400" dirty="0">
                <a:solidFill>
                  <a:schemeClr val="tx2"/>
                </a:solidFill>
                <a:effectLst/>
                <a:latin typeface="Fira Sans Condensed" panose="020B0604020202020204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effectLst/>
                <a:latin typeface="Fira Sans Condensed" panose="020B0604020202020204" charset="0"/>
                <a:ea typeface="Times New Roman" panose="02020603050405020304" pitchFamily="18" charset="0"/>
              </a:rPr>
              <a:t>huấn</a:t>
            </a:r>
            <a:r>
              <a:rPr lang="en-US" sz="2400" dirty="0">
                <a:solidFill>
                  <a:schemeClr val="tx2"/>
                </a:solidFill>
                <a:effectLst/>
                <a:latin typeface="Fira Sans Condensed" panose="020B0604020202020204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effectLst/>
                <a:latin typeface="Fira Sans Condensed" panose="020B0604020202020204" charset="0"/>
                <a:ea typeface="Times New Roman" panose="02020603050405020304" pitchFamily="18" charset="0"/>
              </a:rPr>
              <a:t>luyện</a:t>
            </a:r>
            <a:r>
              <a:rPr lang="en-US" sz="2400" dirty="0">
                <a:solidFill>
                  <a:schemeClr val="tx2"/>
                </a:solidFill>
                <a:effectLst/>
                <a:latin typeface="Fira Sans Condensed" panose="020B0604020202020204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effectLst/>
                <a:latin typeface="Fira Sans Condensed" panose="020B0604020202020204" charset="0"/>
                <a:ea typeface="Times New Roman" panose="02020603050405020304" pitchFamily="18" charset="0"/>
              </a:rPr>
              <a:t>mô</a:t>
            </a:r>
            <a:r>
              <a:rPr lang="en-US" sz="2400" dirty="0">
                <a:solidFill>
                  <a:schemeClr val="tx2"/>
                </a:solidFill>
                <a:effectLst/>
                <a:latin typeface="Fira Sans Condensed" panose="020B0604020202020204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effectLst/>
                <a:latin typeface="Fira Sans Condensed" panose="020B0604020202020204" charset="0"/>
                <a:ea typeface="Times New Roman" panose="02020603050405020304" pitchFamily="18" charset="0"/>
              </a:rPr>
              <a:t>hình</a:t>
            </a:r>
            <a:r>
              <a:rPr lang="en-US" sz="2400" dirty="0">
                <a:solidFill>
                  <a:schemeClr val="tx2"/>
                </a:solidFill>
                <a:effectLst/>
                <a:latin typeface="Fira Sans Condensed" panose="020B0604020202020204" charset="0"/>
                <a:ea typeface="Times New Roman" panose="02020603050405020304" pitchFamily="18" charset="0"/>
              </a:rPr>
              <a:t> SVM </a:t>
            </a:r>
            <a:r>
              <a:rPr lang="en-US" sz="2400" dirty="0" err="1">
                <a:solidFill>
                  <a:schemeClr val="tx2"/>
                </a:solidFill>
                <a:effectLst/>
                <a:latin typeface="Fira Sans Condensed" panose="020B0604020202020204" charset="0"/>
                <a:ea typeface="Times New Roman" panose="02020603050405020304" pitchFamily="18" charset="0"/>
              </a:rPr>
              <a:t>nhận</a:t>
            </a:r>
            <a:r>
              <a:rPr lang="en-US" sz="2400" dirty="0">
                <a:solidFill>
                  <a:schemeClr val="tx2"/>
                </a:solidFill>
                <a:effectLst/>
                <a:latin typeface="Fira Sans Condensed" panose="020B0604020202020204" charset="0"/>
                <a:ea typeface="Times New Roman" panose="02020603050405020304" pitchFamily="18" charset="0"/>
              </a:rPr>
              <a:t> input </a:t>
            </a:r>
            <a:r>
              <a:rPr lang="en-US" sz="2400" dirty="0" err="1">
                <a:solidFill>
                  <a:schemeClr val="tx2"/>
                </a:solidFill>
                <a:effectLst/>
                <a:latin typeface="Fira Sans Condensed" panose="020B0604020202020204" charset="0"/>
                <a:ea typeface="Times New Roman" panose="02020603050405020304" pitchFamily="18" charset="0"/>
              </a:rPr>
              <a:t>có</a:t>
            </a:r>
            <a:r>
              <a:rPr lang="en-US" sz="2400" dirty="0">
                <a:solidFill>
                  <a:schemeClr val="tx2"/>
                </a:solidFill>
                <a:effectLst/>
                <a:latin typeface="Fira Sans Condensed" panose="020B0604020202020204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effectLst/>
                <a:latin typeface="Fira Sans Condensed" panose="020B0604020202020204" charset="0"/>
                <a:ea typeface="Times New Roman" panose="02020603050405020304" pitchFamily="18" charset="0"/>
              </a:rPr>
              <a:t>kiểu</a:t>
            </a:r>
            <a:r>
              <a:rPr lang="en-US" sz="2400" dirty="0">
                <a:solidFill>
                  <a:schemeClr val="tx2"/>
                </a:solidFill>
                <a:effectLst/>
                <a:latin typeface="Fira Sans Condensed" panose="020B0604020202020204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effectLst/>
                <a:latin typeface="Fira Sans Condensed" panose="020B0604020202020204" charset="0"/>
                <a:ea typeface="Times New Roman" panose="02020603050405020304" pitchFamily="18" charset="0"/>
              </a:rPr>
              <a:t>dữ</a:t>
            </a:r>
            <a:r>
              <a:rPr lang="en-US" sz="2400" dirty="0">
                <a:solidFill>
                  <a:schemeClr val="tx2"/>
                </a:solidFill>
                <a:effectLst/>
                <a:latin typeface="Fira Sans Condensed" panose="020B0604020202020204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effectLst/>
                <a:latin typeface="Fira Sans Condensed" panose="020B0604020202020204" charset="0"/>
                <a:ea typeface="Times New Roman" panose="02020603050405020304" pitchFamily="18" charset="0"/>
              </a:rPr>
              <a:t>liệu</a:t>
            </a:r>
            <a:r>
              <a:rPr lang="en-US" sz="2400" dirty="0">
                <a:solidFill>
                  <a:schemeClr val="tx2"/>
                </a:solidFill>
                <a:effectLst/>
                <a:latin typeface="Fira Sans Condensed" panose="020B0604020202020204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effectLst/>
                <a:latin typeface="Fira Sans Condensed" panose="020B0604020202020204" charset="0"/>
                <a:ea typeface="Times New Roman" panose="02020603050405020304" pitchFamily="18" charset="0"/>
              </a:rPr>
              <a:t>như</a:t>
            </a:r>
            <a:r>
              <a:rPr lang="en-US" sz="2400" dirty="0">
                <a:solidFill>
                  <a:schemeClr val="tx2"/>
                </a:solidFill>
                <a:effectLst/>
                <a:latin typeface="Fira Sans Condensed" panose="020B0604020202020204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effectLst/>
                <a:latin typeface="Fira Sans Condensed" panose="020B0604020202020204" charset="0"/>
                <a:ea typeface="Times New Roman" panose="02020603050405020304" pitchFamily="18" charset="0"/>
              </a:rPr>
              <a:t>sau</a:t>
            </a:r>
            <a:r>
              <a:rPr lang="en-US" sz="2400" dirty="0">
                <a:solidFill>
                  <a:schemeClr val="tx2"/>
                </a:solidFill>
                <a:effectLst/>
                <a:latin typeface="Fira Sans Condensed" panose="020B0604020202020204" charset="0"/>
                <a:ea typeface="Times New Roman" panose="02020603050405020304" pitchFamily="18" charset="0"/>
              </a:rPr>
              <a:t>:</a:t>
            </a:r>
          </a:p>
          <a:p>
            <a:pPr marL="342900" lvl="0" indent="-342900" algn="just">
              <a:buClr>
                <a:schemeClr val="tx2"/>
              </a:buClr>
              <a:buFont typeface="Symbol" panose="05050102010706020507" pitchFamily="18" charset="2"/>
              <a:buChar char=""/>
            </a:pPr>
            <a:r>
              <a:rPr lang="en-US" sz="2400" dirty="0">
                <a:solidFill>
                  <a:schemeClr val="tx2"/>
                </a:solidFill>
                <a:effectLst/>
                <a:latin typeface="Fira Sans Condensed" panose="020B0604020202020204" charset="0"/>
                <a:ea typeface="MS Mincho" panose="02020609040205080304" pitchFamily="49" charset="-128"/>
                <a:cs typeface="Calibri" panose="020F0502020204030204" pitchFamily="34" charset="0"/>
              </a:rPr>
              <a:t>X: </a:t>
            </a:r>
            <a:r>
              <a:rPr lang="en-US" sz="2400" dirty="0" err="1">
                <a:solidFill>
                  <a:schemeClr val="tx2"/>
                </a:solidFill>
                <a:effectLst/>
                <a:latin typeface="Fira Sans Condensed" panose="020B0604020202020204" charset="0"/>
                <a:ea typeface="MS Mincho" panose="02020609040205080304" pitchFamily="49" charset="-128"/>
                <a:cs typeface="Calibri" panose="020F0502020204030204" pitchFamily="34" charset="0"/>
              </a:rPr>
              <a:t>numpy.ndarray</a:t>
            </a:r>
            <a:r>
              <a:rPr lang="en-US" sz="2400" dirty="0">
                <a:solidFill>
                  <a:schemeClr val="tx2"/>
                </a:solidFill>
                <a:effectLst/>
                <a:latin typeface="Fira Sans Condensed" panose="020B0604020202020204" charset="0"/>
                <a:ea typeface="MS Mincho" panose="02020609040205080304" pitchFamily="49" charset="-128"/>
                <a:cs typeface="Calibri" panose="020F0502020204030204" pitchFamily="34" charset="0"/>
              </a:rPr>
              <a:t> (</a:t>
            </a:r>
            <a:r>
              <a:rPr lang="en-US" sz="2400" dirty="0" err="1">
                <a:solidFill>
                  <a:schemeClr val="tx2"/>
                </a:solidFill>
                <a:effectLst/>
                <a:latin typeface="Fira Sans Condensed" panose="020B0604020202020204" charset="0"/>
                <a:ea typeface="MS Mincho" panose="02020609040205080304" pitchFamily="49" charset="-128"/>
                <a:cs typeface="Calibri" panose="020F0502020204030204" pitchFamily="34" charset="0"/>
              </a:rPr>
              <a:t>chứa</a:t>
            </a:r>
            <a:r>
              <a:rPr lang="en-US" sz="2400" dirty="0">
                <a:solidFill>
                  <a:schemeClr val="tx2"/>
                </a:solidFill>
                <a:effectLst/>
                <a:latin typeface="Fira Sans Condensed" panose="020B0604020202020204" charset="0"/>
                <a:ea typeface="MS Mincho" panose="02020609040205080304" pitchFamily="49" charset="-128"/>
                <a:cs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effectLst/>
                <a:latin typeface="Fira Sans Condensed" panose="020B0604020202020204" charset="0"/>
                <a:ea typeface="MS Mincho" panose="02020609040205080304" pitchFamily="49" charset="-128"/>
                <a:cs typeface="Calibri" panose="020F0502020204030204" pitchFamily="34" charset="0"/>
              </a:rPr>
              <a:t>dữ</a:t>
            </a:r>
            <a:r>
              <a:rPr lang="en-US" sz="2400" dirty="0">
                <a:solidFill>
                  <a:schemeClr val="tx2"/>
                </a:solidFill>
                <a:effectLst/>
                <a:latin typeface="Fira Sans Condensed" panose="020B0604020202020204" charset="0"/>
                <a:ea typeface="MS Mincho" panose="02020609040205080304" pitchFamily="49" charset="-128"/>
                <a:cs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effectLst/>
                <a:latin typeface="Fira Sans Condensed" panose="020B0604020202020204" charset="0"/>
                <a:ea typeface="MS Mincho" panose="02020609040205080304" pitchFamily="49" charset="-128"/>
                <a:cs typeface="Calibri" panose="020F0502020204030204" pitchFamily="34" charset="0"/>
              </a:rPr>
              <a:t>liệu</a:t>
            </a:r>
            <a:r>
              <a:rPr lang="en-US" sz="2400" dirty="0">
                <a:solidFill>
                  <a:schemeClr val="tx2"/>
                </a:solidFill>
                <a:effectLst/>
                <a:latin typeface="Fira Sans Condensed" panose="020B0604020202020204" charset="0"/>
                <a:ea typeface="MS Mincho" panose="02020609040205080304" pitchFamily="49" charset="-128"/>
                <a:cs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effectLst/>
                <a:latin typeface="Fira Sans Condensed" panose="020B0604020202020204" charset="0"/>
                <a:ea typeface="MS Mincho" panose="02020609040205080304" pitchFamily="49" charset="-128"/>
                <a:cs typeface="Calibri" panose="020F0502020204030204" pitchFamily="34" charset="0"/>
              </a:rPr>
              <a:t>các</a:t>
            </a:r>
            <a:r>
              <a:rPr lang="en-US" sz="2400" dirty="0">
                <a:solidFill>
                  <a:schemeClr val="tx2"/>
                </a:solidFill>
                <a:effectLst/>
                <a:latin typeface="Fira Sans Condensed" panose="020B0604020202020204" charset="0"/>
                <a:ea typeface="MS Mincho" panose="02020609040205080304" pitchFamily="49" charset="-128"/>
                <a:cs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effectLst/>
                <a:latin typeface="Fira Sans Condensed" panose="020B0604020202020204" charset="0"/>
                <a:ea typeface="MS Mincho" panose="02020609040205080304" pitchFamily="49" charset="-128"/>
                <a:cs typeface="Calibri" panose="020F0502020204030204" pitchFamily="34" charset="0"/>
              </a:rPr>
              <a:t>thuộc</a:t>
            </a:r>
            <a:r>
              <a:rPr lang="en-US" sz="2400" dirty="0">
                <a:solidFill>
                  <a:schemeClr val="tx2"/>
                </a:solidFill>
                <a:effectLst/>
                <a:latin typeface="Fira Sans Condensed" panose="020B0604020202020204" charset="0"/>
                <a:ea typeface="MS Mincho" panose="02020609040205080304" pitchFamily="49" charset="-128"/>
                <a:cs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effectLst/>
                <a:latin typeface="Fira Sans Condensed" panose="020B0604020202020204" charset="0"/>
                <a:ea typeface="MS Mincho" panose="02020609040205080304" pitchFamily="49" charset="-128"/>
                <a:cs typeface="Calibri" panose="020F0502020204030204" pitchFamily="34" charset="0"/>
              </a:rPr>
              <a:t>tính</a:t>
            </a:r>
            <a:r>
              <a:rPr lang="en-US" sz="2400" dirty="0">
                <a:solidFill>
                  <a:schemeClr val="tx2"/>
                </a:solidFill>
                <a:effectLst/>
                <a:latin typeface="Fira Sans Condensed" panose="020B0604020202020204" charset="0"/>
                <a:ea typeface="MS Mincho" panose="02020609040205080304" pitchFamily="49" charset="-128"/>
                <a:cs typeface="Calibri" panose="020F0502020204030204" pitchFamily="34" charset="0"/>
              </a:rPr>
              <a:t>)</a:t>
            </a:r>
          </a:p>
          <a:p>
            <a:pPr marL="342900" indent="-342900" algn="just">
              <a:buClr>
                <a:schemeClr val="tx2"/>
              </a:buClr>
              <a:buFont typeface="Symbol" panose="05050102010706020507" pitchFamily="18" charset="2"/>
              <a:buChar char=""/>
            </a:pPr>
            <a:r>
              <a:rPr lang="en-US" sz="2400" dirty="0">
                <a:solidFill>
                  <a:schemeClr val="tx2"/>
                </a:solidFill>
                <a:latin typeface="Fira Sans Condensed" panose="020B0604020202020204" charset="0"/>
                <a:ea typeface="MS Mincho" panose="02020609040205080304" pitchFamily="49" charset="-128"/>
                <a:cs typeface="Calibri" panose="020F0502020204030204" pitchFamily="34" charset="0"/>
              </a:rPr>
              <a:t>Y: </a:t>
            </a:r>
            <a:r>
              <a:rPr lang="en-US" sz="2400" dirty="0" err="1">
                <a:solidFill>
                  <a:schemeClr val="tx2"/>
                </a:solidFill>
                <a:latin typeface="Fira Sans Condensed" panose="020B0604020202020204" charset="0"/>
                <a:ea typeface="MS Mincho" panose="02020609040205080304" pitchFamily="49" charset="-128"/>
                <a:cs typeface="Calibri" panose="020F0502020204030204" pitchFamily="34" charset="0"/>
              </a:rPr>
              <a:t>numpy.ndarray</a:t>
            </a:r>
            <a:r>
              <a:rPr lang="en-US" sz="2400" dirty="0">
                <a:solidFill>
                  <a:schemeClr val="tx2"/>
                </a:solidFill>
                <a:latin typeface="Fira Sans Condensed" panose="020B0604020202020204" charset="0"/>
                <a:ea typeface="MS Mincho" panose="02020609040205080304" pitchFamily="49" charset="-128"/>
                <a:cs typeface="Calibri" panose="020F0502020204030204" pitchFamily="34" charset="0"/>
              </a:rPr>
              <a:t> (</a:t>
            </a:r>
            <a:r>
              <a:rPr lang="en-US" sz="2400" dirty="0" err="1">
                <a:solidFill>
                  <a:schemeClr val="tx2"/>
                </a:solidFill>
                <a:latin typeface="Fira Sans Condensed" panose="020B0604020202020204" charset="0"/>
                <a:ea typeface="MS Mincho" panose="02020609040205080304" pitchFamily="49" charset="-128"/>
                <a:cs typeface="Calibri" panose="020F0502020204030204" pitchFamily="34" charset="0"/>
              </a:rPr>
              <a:t>mô</a:t>
            </a:r>
            <a:r>
              <a:rPr lang="en-US" sz="2400" dirty="0">
                <a:solidFill>
                  <a:schemeClr val="tx2"/>
                </a:solidFill>
                <a:latin typeface="Fira Sans Condensed" panose="020B0604020202020204" charset="0"/>
                <a:ea typeface="MS Mincho" panose="02020609040205080304" pitchFamily="49" charset="-128"/>
                <a:cs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Fira Sans Condensed" panose="020B0604020202020204" charset="0"/>
                <a:ea typeface="MS Mincho" panose="02020609040205080304" pitchFamily="49" charset="-128"/>
                <a:cs typeface="Calibri" panose="020F0502020204030204" pitchFamily="34" charset="0"/>
              </a:rPr>
              <a:t>tả</a:t>
            </a:r>
            <a:r>
              <a:rPr lang="en-US" sz="2400" dirty="0">
                <a:solidFill>
                  <a:schemeClr val="tx2"/>
                </a:solidFill>
                <a:latin typeface="Fira Sans Condensed" panose="020B0604020202020204" charset="0"/>
                <a:ea typeface="MS Mincho" panose="02020609040205080304" pitchFamily="49" charset="-128"/>
                <a:cs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Fira Sans Condensed" panose="020B0604020202020204" charset="0"/>
                <a:ea typeface="MS Mincho" panose="02020609040205080304" pitchFamily="49" charset="-128"/>
                <a:cs typeface="Calibri" panose="020F0502020204030204" pitchFamily="34" charset="0"/>
              </a:rPr>
              <a:t>phần</a:t>
            </a:r>
            <a:r>
              <a:rPr lang="en-US" sz="2400" dirty="0">
                <a:solidFill>
                  <a:schemeClr val="tx2"/>
                </a:solidFill>
                <a:latin typeface="Fira Sans Condensed" panose="020B0604020202020204" charset="0"/>
                <a:ea typeface="MS Mincho" panose="02020609040205080304" pitchFamily="49" charset="-128"/>
                <a:cs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Fira Sans Condensed" panose="020B0604020202020204" charset="0"/>
                <a:ea typeface="MS Mincho" panose="02020609040205080304" pitchFamily="49" charset="-128"/>
                <a:cs typeface="Calibri" panose="020F0502020204030204" pitchFamily="34" charset="0"/>
              </a:rPr>
              <a:t>tử</a:t>
            </a:r>
            <a:r>
              <a:rPr lang="en-US" sz="2400" dirty="0">
                <a:solidFill>
                  <a:schemeClr val="tx2"/>
                </a:solidFill>
                <a:latin typeface="Fira Sans Condensed" panose="020B0604020202020204" charset="0"/>
                <a:ea typeface="MS Mincho" panose="02020609040205080304" pitchFamily="49" charset="-128"/>
                <a:cs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Fira Sans Condensed" panose="020B0604020202020204" charset="0"/>
                <a:ea typeface="MS Mincho" panose="02020609040205080304" pitchFamily="49" charset="-128"/>
                <a:cs typeface="Calibri" panose="020F0502020204030204" pitchFamily="34" charset="0"/>
              </a:rPr>
              <a:t>thuộc</a:t>
            </a:r>
            <a:r>
              <a:rPr lang="en-US" sz="2400" dirty="0">
                <a:solidFill>
                  <a:schemeClr val="tx2"/>
                </a:solidFill>
                <a:latin typeface="Fira Sans Condensed" panose="020B0604020202020204" charset="0"/>
                <a:ea typeface="MS Mincho" panose="02020609040205080304" pitchFamily="49" charset="-128"/>
                <a:cs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Fira Sans Condensed" panose="020B0604020202020204" charset="0"/>
                <a:ea typeface="MS Mincho" panose="02020609040205080304" pitchFamily="49" charset="-128"/>
                <a:cs typeface="Calibri" panose="020F0502020204030204" pitchFamily="34" charset="0"/>
              </a:rPr>
              <a:t>dương</a:t>
            </a:r>
            <a:r>
              <a:rPr lang="en-US" sz="2400" dirty="0">
                <a:solidFill>
                  <a:schemeClr val="tx2"/>
                </a:solidFill>
                <a:latin typeface="Fira Sans Condensed" panose="020B0604020202020204" charset="0"/>
                <a:ea typeface="MS Mincho" panose="02020609040205080304" pitchFamily="49" charset="-128"/>
                <a:cs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Fira Sans Condensed" panose="020B0604020202020204" charset="0"/>
                <a:ea typeface="MS Mincho" panose="02020609040205080304" pitchFamily="49" charset="-128"/>
                <a:cs typeface="Calibri" panose="020F0502020204030204" pitchFamily="34" charset="0"/>
              </a:rPr>
              <a:t>hoặc</a:t>
            </a:r>
            <a:r>
              <a:rPr lang="en-US" sz="2400" dirty="0">
                <a:solidFill>
                  <a:schemeClr val="tx2"/>
                </a:solidFill>
                <a:latin typeface="Fira Sans Condensed" panose="020B0604020202020204" charset="0"/>
                <a:ea typeface="MS Mincho" panose="02020609040205080304" pitchFamily="49" charset="-128"/>
                <a:cs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Fira Sans Condensed" panose="020B0604020202020204" charset="0"/>
                <a:ea typeface="MS Mincho" panose="02020609040205080304" pitchFamily="49" charset="-128"/>
                <a:cs typeface="Calibri" panose="020F0502020204030204" pitchFamily="34" charset="0"/>
              </a:rPr>
              <a:t>âm</a:t>
            </a:r>
            <a:r>
              <a:rPr lang="en-US" sz="2400" dirty="0">
                <a:solidFill>
                  <a:schemeClr val="tx2"/>
                </a:solidFill>
                <a:latin typeface="Fira Sans Condensed" panose="020B0604020202020204" charset="0"/>
                <a:ea typeface="MS Mincho" panose="02020609040205080304" pitchFamily="49" charset="-128"/>
                <a:cs typeface="Calibri" panose="020F0502020204030204" pitchFamily="34" charset="0"/>
              </a:rPr>
              <a:t>)</a:t>
            </a:r>
          </a:p>
          <a:p>
            <a:pPr marL="342900" indent="-342900" algn="just">
              <a:buClr>
                <a:schemeClr val="tx2"/>
              </a:buClr>
              <a:buFont typeface="Symbol" panose="05050102010706020507" pitchFamily="18" charset="2"/>
              <a:buChar char=""/>
            </a:pPr>
            <a:r>
              <a:rPr lang="en-US" sz="2400" dirty="0">
                <a:solidFill>
                  <a:schemeClr val="tx2"/>
                </a:solidFill>
                <a:latin typeface="Fira Sans Condensed" panose="020B0604020202020204" charset="0"/>
                <a:ea typeface="MS Mincho" panose="02020609040205080304" pitchFamily="49" charset="-128"/>
                <a:cs typeface="Calibri" panose="020F0502020204030204" pitchFamily="34" charset="0"/>
              </a:rPr>
              <a:t>c: int (</a:t>
            </a:r>
            <a:r>
              <a:rPr lang="en-US" sz="2400" dirty="0" err="1">
                <a:solidFill>
                  <a:schemeClr val="tx2"/>
                </a:solidFill>
                <a:latin typeface="Fira Sans Condensed" panose="020B0604020202020204" charset="0"/>
                <a:ea typeface="MS Mincho" panose="02020609040205080304" pitchFamily="49" charset="-128"/>
                <a:cs typeface="Calibri" panose="020F0502020204030204" pitchFamily="34" charset="0"/>
              </a:rPr>
              <a:t>hằng</a:t>
            </a:r>
            <a:r>
              <a:rPr lang="en-US" sz="2400" dirty="0">
                <a:solidFill>
                  <a:schemeClr val="tx2"/>
                </a:solidFill>
                <a:latin typeface="Fira Sans Condensed" panose="020B0604020202020204" charset="0"/>
                <a:ea typeface="MS Mincho" panose="02020609040205080304" pitchFamily="49" charset="-128"/>
                <a:cs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Fira Sans Condensed" panose="020B0604020202020204" charset="0"/>
                <a:ea typeface="MS Mincho" panose="02020609040205080304" pitchFamily="49" charset="-128"/>
                <a:cs typeface="Calibri" panose="020F0502020204030204" pitchFamily="34" charset="0"/>
              </a:rPr>
              <a:t>số</a:t>
            </a:r>
            <a:r>
              <a:rPr lang="en-US" sz="2400" dirty="0">
                <a:solidFill>
                  <a:schemeClr val="tx2"/>
                </a:solidFill>
                <a:latin typeface="Fira Sans Condensed" panose="020B0604020202020204" charset="0"/>
                <a:ea typeface="MS Mincho" panose="02020609040205080304" pitchFamily="49" charset="-128"/>
                <a:cs typeface="Calibri" panose="020F0502020204030204" pitchFamily="34" charset="0"/>
              </a:rPr>
              <a:t> c </a:t>
            </a:r>
            <a:r>
              <a:rPr lang="en-US" sz="2400" dirty="0" err="1">
                <a:solidFill>
                  <a:schemeClr val="tx2"/>
                </a:solidFill>
                <a:latin typeface="Fira Sans Condensed" panose="020B0604020202020204" charset="0"/>
                <a:ea typeface="MS Mincho" panose="02020609040205080304" pitchFamily="49" charset="-128"/>
                <a:cs typeface="Calibri" panose="020F0502020204030204" pitchFamily="34" charset="0"/>
              </a:rPr>
              <a:t>trong</a:t>
            </a:r>
            <a:r>
              <a:rPr lang="en-US" sz="2400" dirty="0">
                <a:solidFill>
                  <a:schemeClr val="tx2"/>
                </a:solidFill>
                <a:latin typeface="Fira Sans Condensed" panose="020B0604020202020204" charset="0"/>
                <a:ea typeface="MS Mincho" panose="02020609040205080304" pitchFamily="49" charset="-128"/>
                <a:cs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Fira Sans Condensed" panose="020B0604020202020204" charset="0"/>
                <a:ea typeface="MS Mincho" panose="02020609040205080304" pitchFamily="49" charset="-128"/>
                <a:cs typeface="Calibri" panose="020F0502020204030204" pitchFamily="34" charset="0"/>
              </a:rPr>
              <a:t>giải</a:t>
            </a:r>
            <a:r>
              <a:rPr lang="en-US" sz="2400" dirty="0">
                <a:solidFill>
                  <a:schemeClr val="tx2"/>
                </a:solidFill>
                <a:latin typeface="Fira Sans Condensed" panose="020B0604020202020204" charset="0"/>
                <a:ea typeface="MS Mincho" panose="02020609040205080304" pitchFamily="49" charset="-128"/>
                <a:cs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Fira Sans Condensed" panose="020B0604020202020204" charset="0"/>
                <a:ea typeface="MS Mincho" panose="02020609040205080304" pitchFamily="49" charset="-128"/>
                <a:cs typeface="Calibri" panose="020F0502020204030204" pitchFamily="34" charset="0"/>
              </a:rPr>
              <a:t>thuật</a:t>
            </a:r>
            <a:r>
              <a:rPr lang="en-US" sz="2400" dirty="0">
                <a:solidFill>
                  <a:schemeClr val="tx2"/>
                </a:solidFill>
                <a:latin typeface="Fira Sans Condensed" panose="020B0604020202020204" charset="0"/>
                <a:ea typeface="MS Mincho" panose="02020609040205080304" pitchFamily="49" charset="-128"/>
                <a:cs typeface="Calibri" panose="020F0502020204030204" pitchFamily="34" charset="0"/>
              </a:rPr>
              <a:t> SVM </a:t>
            </a:r>
            <a:r>
              <a:rPr lang="en-US" sz="2400" dirty="0" err="1">
                <a:solidFill>
                  <a:schemeClr val="tx2"/>
                </a:solidFill>
                <a:latin typeface="Fira Sans Condensed" panose="020B0604020202020204" charset="0"/>
                <a:ea typeface="MS Mincho" panose="02020609040205080304" pitchFamily="49" charset="-128"/>
                <a:cs typeface="Calibri" panose="020F0502020204030204" pitchFamily="34" charset="0"/>
              </a:rPr>
              <a:t>không</a:t>
            </a:r>
            <a:r>
              <a:rPr lang="en-US" sz="2400" dirty="0">
                <a:solidFill>
                  <a:schemeClr val="tx2"/>
                </a:solidFill>
                <a:latin typeface="Fira Sans Condensed" panose="020B0604020202020204" charset="0"/>
                <a:ea typeface="MS Mincho" panose="02020609040205080304" pitchFamily="49" charset="-128"/>
                <a:cs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Fira Sans Condensed" panose="020B0604020202020204" charset="0"/>
                <a:ea typeface="MS Mincho" panose="02020609040205080304" pitchFamily="49" charset="-128"/>
                <a:cs typeface="Calibri" panose="020F0502020204030204" pitchFamily="34" charset="0"/>
              </a:rPr>
              <a:t>khả</a:t>
            </a:r>
            <a:r>
              <a:rPr lang="en-US" sz="2400" dirty="0">
                <a:solidFill>
                  <a:schemeClr val="tx2"/>
                </a:solidFill>
                <a:latin typeface="Fira Sans Condensed" panose="020B0604020202020204" charset="0"/>
                <a:ea typeface="MS Mincho" panose="02020609040205080304" pitchFamily="49" charset="-128"/>
                <a:cs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Fira Sans Condensed" panose="020B0604020202020204" charset="0"/>
                <a:ea typeface="MS Mincho" panose="02020609040205080304" pitchFamily="49" charset="-128"/>
                <a:cs typeface="Calibri" panose="020F0502020204030204" pitchFamily="34" charset="0"/>
              </a:rPr>
              <a:t>tách</a:t>
            </a:r>
            <a:r>
              <a:rPr lang="en-US" sz="2400" dirty="0">
                <a:solidFill>
                  <a:schemeClr val="tx2"/>
                </a:solidFill>
                <a:latin typeface="Fira Sans Condensed" panose="020B0604020202020204" charset="0"/>
                <a:ea typeface="MS Mincho" panose="02020609040205080304" pitchFamily="49" charset="-128"/>
                <a:cs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Fira Sans Condensed" panose="020B0604020202020204" charset="0"/>
                <a:ea typeface="MS Mincho" panose="02020609040205080304" pitchFamily="49" charset="-128"/>
                <a:cs typeface="Calibri" panose="020F0502020204030204" pitchFamily="34" charset="0"/>
              </a:rPr>
              <a:t>tuyến</a:t>
            </a:r>
            <a:r>
              <a:rPr lang="en-US" sz="2400" dirty="0">
                <a:solidFill>
                  <a:schemeClr val="tx2"/>
                </a:solidFill>
                <a:latin typeface="Fira Sans Condensed" panose="020B0604020202020204" charset="0"/>
                <a:ea typeface="MS Mincho" panose="02020609040205080304" pitchFamily="49" charset="-128"/>
                <a:cs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Fira Sans Condensed" panose="020B0604020202020204" charset="0"/>
                <a:ea typeface="MS Mincho" panose="02020609040205080304" pitchFamily="49" charset="-128"/>
                <a:cs typeface="Calibri" panose="020F0502020204030204" pitchFamily="34" charset="0"/>
              </a:rPr>
              <a:t>tính</a:t>
            </a:r>
            <a:r>
              <a:rPr lang="en-US" sz="2400" dirty="0">
                <a:solidFill>
                  <a:schemeClr val="tx2"/>
                </a:solidFill>
                <a:latin typeface="Fira Sans Condensed" panose="020B0604020202020204" charset="0"/>
                <a:ea typeface="MS Mincho" panose="02020609040205080304" pitchFamily="49" charset="-128"/>
                <a:cs typeface="Calibri" panose="020F0502020204030204" pitchFamily="34" charset="0"/>
              </a:rPr>
              <a:t>, </a:t>
            </a:r>
            <a:r>
              <a:rPr lang="en-US" sz="2400" dirty="0" err="1">
                <a:solidFill>
                  <a:schemeClr val="tx2"/>
                </a:solidFill>
                <a:latin typeface="Fira Sans Condensed" panose="020B0604020202020204" charset="0"/>
                <a:ea typeface="MS Mincho" panose="02020609040205080304" pitchFamily="49" charset="-128"/>
                <a:cs typeface="Calibri" panose="020F0502020204030204" pitchFamily="34" charset="0"/>
              </a:rPr>
              <a:t>có</a:t>
            </a:r>
            <a:r>
              <a:rPr lang="en-US" sz="2400" dirty="0">
                <a:solidFill>
                  <a:schemeClr val="tx2"/>
                </a:solidFill>
                <a:latin typeface="Fira Sans Condensed" panose="020B0604020202020204" charset="0"/>
                <a:ea typeface="MS Mincho" panose="02020609040205080304" pitchFamily="49" charset="-128"/>
                <a:cs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Fira Sans Condensed" panose="020B0604020202020204" charset="0"/>
                <a:ea typeface="MS Mincho" panose="02020609040205080304" pitchFamily="49" charset="-128"/>
                <a:cs typeface="Calibri" panose="020F0502020204030204" pitchFamily="34" charset="0"/>
              </a:rPr>
              <a:t>giá</a:t>
            </a:r>
            <a:r>
              <a:rPr lang="en-US" sz="2400" dirty="0">
                <a:solidFill>
                  <a:schemeClr val="tx2"/>
                </a:solidFill>
                <a:latin typeface="Fira Sans Condensed" panose="020B0604020202020204" charset="0"/>
                <a:ea typeface="MS Mincho" panose="02020609040205080304" pitchFamily="49" charset="-128"/>
                <a:cs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Fira Sans Condensed" panose="020B0604020202020204" charset="0"/>
                <a:ea typeface="MS Mincho" panose="02020609040205080304" pitchFamily="49" charset="-128"/>
                <a:cs typeface="Calibri" panose="020F0502020204030204" pitchFamily="34" charset="0"/>
              </a:rPr>
              <a:t>trị</a:t>
            </a:r>
            <a:r>
              <a:rPr lang="en-US" sz="2400" dirty="0">
                <a:solidFill>
                  <a:schemeClr val="tx2"/>
                </a:solidFill>
                <a:latin typeface="Fira Sans Condensed" panose="020B0604020202020204" charset="0"/>
                <a:ea typeface="MS Mincho" panose="02020609040205080304" pitchFamily="49" charset="-128"/>
                <a:cs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Fira Sans Condensed" panose="020B0604020202020204" charset="0"/>
                <a:ea typeface="MS Mincho" panose="02020609040205080304" pitchFamily="49" charset="-128"/>
                <a:cs typeface="Calibri" panose="020F0502020204030204" pitchFamily="34" charset="0"/>
              </a:rPr>
              <a:t>mặc</a:t>
            </a:r>
            <a:r>
              <a:rPr lang="en-US" sz="2400" dirty="0">
                <a:solidFill>
                  <a:schemeClr val="tx2"/>
                </a:solidFill>
                <a:latin typeface="Fira Sans Condensed" panose="020B0604020202020204" charset="0"/>
                <a:ea typeface="MS Mincho" panose="02020609040205080304" pitchFamily="49" charset="-128"/>
                <a:cs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Fira Sans Condensed" panose="020B0604020202020204" charset="0"/>
                <a:ea typeface="MS Mincho" panose="02020609040205080304" pitchFamily="49" charset="-128"/>
                <a:cs typeface="Calibri" panose="020F0502020204030204" pitchFamily="34" charset="0"/>
              </a:rPr>
              <a:t>định</a:t>
            </a:r>
            <a:r>
              <a:rPr lang="en-US" sz="2400" dirty="0">
                <a:solidFill>
                  <a:schemeClr val="tx2"/>
                </a:solidFill>
                <a:latin typeface="Fira Sans Condensed" panose="020B0604020202020204" charset="0"/>
                <a:ea typeface="MS Mincho" panose="02020609040205080304" pitchFamily="49" charset="-128"/>
                <a:cs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Fira Sans Condensed" panose="020B0604020202020204" charset="0"/>
                <a:ea typeface="MS Mincho" panose="02020609040205080304" pitchFamily="49" charset="-128"/>
                <a:cs typeface="Calibri" panose="020F0502020204030204" pitchFamily="34" charset="0"/>
              </a:rPr>
              <a:t>là</a:t>
            </a:r>
            <a:r>
              <a:rPr lang="en-US" sz="2400" dirty="0">
                <a:solidFill>
                  <a:schemeClr val="tx2"/>
                </a:solidFill>
                <a:latin typeface="Fira Sans Condensed" panose="020B0604020202020204" charset="0"/>
                <a:ea typeface="MS Mincho" panose="02020609040205080304" pitchFamily="49" charset="-128"/>
                <a:cs typeface="Calibri" panose="020F0502020204030204" pitchFamily="34" charset="0"/>
              </a:rPr>
              <a:t> 100)</a:t>
            </a:r>
          </a:p>
          <a:p>
            <a:pPr algn="just">
              <a:buClr>
                <a:schemeClr val="tx2"/>
              </a:buClr>
            </a:pPr>
            <a:r>
              <a:rPr lang="en-US" sz="2400" dirty="0" err="1">
                <a:solidFill>
                  <a:schemeClr val="tx2"/>
                </a:solidFill>
                <a:latin typeface="Fira Sans Condensed" panose="020B0604020202020204" charset="0"/>
                <a:ea typeface="MS Mincho" panose="02020609040205080304" pitchFamily="49" charset="-128"/>
                <a:cs typeface="Calibri" panose="020F0502020204030204" pitchFamily="34" charset="0"/>
              </a:rPr>
              <a:t>Với</a:t>
            </a:r>
            <a:r>
              <a:rPr lang="en-US" sz="2400" dirty="0">
                <a:solidFill>
                  <a:schemeClr val="tx2"/>
                </a:solidFill>
                <a:latin typeface="Fira Sans Condensed" panose="020B0604020202020204" charset="0"/>
                <a:ea typeface="MS Mincho" panose="02020609040205080304" pitchFamily="49" charset="-128"/>
                <a:cs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Fira Sans Condensed" panose="020B0604020202020204" charset="0"/>
                <a:ea typeface="MS Mincho" panose="02020609040205080304" pitchFamily="49" charset="-128"/>
                <a:cs typeface="Calibri" panose="020F0502020204030204" pitchFamily="34" charset="0"/>
              </a:rPr>
              <a:t>kết</a:t>
            </a:r>
            <a:r>
              <a:rPr lang="en-US" sz="2400" dirty="0">
                <a:solidFill>
                  <a:schemeClr val="tx2"/>
                </a:solidFill>
                <a:latin typeface="Fira Sans Condensed" panose="020B0604020202020204" charset="0"/>
                <a:ea typeface="MS Mincho" panose="02020609040205080304" pitchFamily="49" charset="-128"/>
                <a:cs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Fira Sans Condensed" panose="020B0604020202020204" charset="0"/>
                <a:ea typeface="MS Mincho" panose="02020609040205080304" pitchFamily="49" charset="-128"/>
                <a:cs typeface="Calibri" panose="020F0502020204030204" pitchFamily="34" charset="0"/>
              </a:rPr>
              <a:t>quả</a:t>
            </a:r>
            <a:r>
              <a:rPr lang="en-US" sz="2400" dirty="0">
                <a:solidFill>
                  <a:schemeClr val="tx2"/>
                </a:solidFill>
                <a:latin typeface="Fira Sans Condensed" panose="020B0604020202020204" charset="0"/>
                <a:ea typeface="MS Mincho" panose="02020609040205080304" pitchFamily="49" charset="-128"/>
                <a:cs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Fira Sans Condensed" panose="020B0604020202020204" charset="0"/>
                <a:ea typeface="MS Mincho" panose="02020609040205080304" pitchFamily="49" charset="-128"/>
                <a:cs typeface="Calibri" panose="020F0502020204030204" pitchFamily="34" charset="0"/>
              </a:rPr>
              <a:t>trả</a:t>
            </a:r>
            <a:r>
              <a:rPr lang="en-US" sz="2400" dirty="0">
                <a:solidFill>
                  <a:schemeClr val="tx2"/>
                </a:solidFill>
                <a:latin typeface="Fira Sans Condensed" panose="020B0604020202020204" charset="0"/>
                <a:ea typeface="MS Mincho" panose="02020609040205080304" pitchFamily="49" charset="-128"/>
                <a:cs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Fira Sans Condensed" panose="020B0604020202020204" charset="0"/>
                <a:ea typeface="MS Mincho" panose="02020609040205080304" pitchFamily="49" charset="-128"/>
                <a:cs typeface="Calibri" panose="020F0502020204030204" pitchFamily="34" charset="0"/>
              </a:rPr>
              <a:t>về</a:t>
            </a:r>
            <a:r>
              <a:rPr lang="en-US" sz="2400" dirty="0">
                <a:solidFill>
                  <a:schemeClr val="tx2"/>
                </a:solidFill>
                <a:latin typeface="Fira Sans Condensed" panose="020B0604020202020204" charset="0"/>
                <a:ea typeface="MS Mincho" panose="02020609040205080304" pitchFamily="49" charset="-128"/>
                <a:cs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Fira Sans Condensed" panose="020B0604020202020204" charset="0"/>
                <a:ea typeface="MS Mincho" panose="02020609040205080304" pitchFamily="49" charset="-128"/>
                <a:cs typeface="Calibri" panose="020F0502020204030204" pitchFamily="34" charset="0"/>
              </a:rPr>
              <a:t>là</a:t>
            </a:r>
            <a:r>
              <a:rPr lang="en-US" sz="2400" dirty="0">
                <a:solidFill>
                  <a:schemeClr val="tx2"/>
                </a:solidFill>
                <a:latin typeface="Fira Sans Condensed" panose="020B0604020202020204" charset="0"/>
                <a:ea typeface="MS Mincho" panose="02020609040205080304" pitchFamily="49" charset="-128"/>
                <a:cs typeface="Calibri" panose="020F0502020204030204" pitchFamily="34" charset="0"/>
              </a:rPr>
              <a:t> 1 tuple </a:t>
            </a:r>
            <a:r>
              <a:rPr lang="en-US" sz="2400" dirty="0" err="1">
                <a:solidFill>
                  <a:schemeClr val="tx2"/>
                </a:solidFill>
                <a:latin typeface="Fira Sans Condensed" panose="020B0604020202020204" charset="0"/>
                <a:ea typeface="MS Mincho" panose="02020609040205080304" pitchFamily="49" charset="-128"/>
                <a:cs typeface="Calibri" panose="020F0502020204030204" pitchFamily="34" charset="0"/>
              </a:rPr>
              <a:t>chứa</a:t>
            </a:r>
            <a:r>
              <a:rPr lang="en-US" sz="2400" dirty="0">
                <a:solidFill>
                  <a:schemeClr val="tx2"/>
                </a:solidFill>
                <a:latin typeface="Fira Sans Condensed" panose="020B0604020202020204" charset="0"/>
                <a:ea typeface="MS Mincho" panose="02020609040205080304" pitchFamily="49" charset="-128"/>
                <a:cs typeface="Calibri" panose="020F0502020204030204" pitchFamily="34" charset="0"/>
              </a:rPr>
              <a:t> (w, b, z)</a:t>
            </a:r>
          </a:p>
        </p:txBody>
      </p:sp>
    </p:spTree>
    <p:extLst>
      <p:ext uri="{BB962C8B-B14F-4D97-AF65-F5344CB8AC3E}">
        <p14:creationId xmlns:p14="http://schemas.microsoft.com/office/powerpoint/2010/main" val="511290039"/>
      </p:ext>
    </p:extLst>
  </p:cSld>
  <p:clrMapOvr>
    <a:masterClrMapping/>
  </p:clrMapOvr>
</p:sld>
</file>

<file path=ppt/theme/theme1.xml><?xml version="1.0" encoding="utf-8"?>
<a:theme xmlns:a="http://schemas.openxmlformats.org/drawingml/2006/main" name="Ai Tech Agency by Slidesgo">
  <a:themeElements>
    <a:clrScheme name="Simple Light">
      <a:dk1>
        <a:srgbClr val="0C343D"/>
      </a:dk1>
      <a:lt1>
        <a:srgbClr val="00C3B1"/>
      </a:lt1>
      <a:dk2>
        <a:srgbClr val="CC4125"/>
      </a:dk2>
      <a:lt2>
        <a:srgbClr val="F3F3F3"/>
      </a:lt2>
      <a:accent1>
        <a:srgbClr val="0C343D"/>
      </a:accent1>
      <a:accent2>
        <a:srgbClr val="00C3B1"/>
      </a:accent2>
      <a:accent3>
        <a:srgbClr val="CC4125"/>
      </a:accent3>
      <a:accent4>
        <a:srgbClr val="F3F3F3"/>
      </a:accent4>
      <a:accent5>
        <a:srgbClr val="0C343D"/>
      </a:accent5>
      <a:accent6>
        <a:srgbClr val="00C3B1"/>
      </a:accent6>
      <a:hlink>
        <a:srgbClr val="F3F3F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897</TotalTime>
  <Words>443</Words>
  <Application>Microsoft Office PowerPoint</Application>
  <PresentationFormat>On-screen Show (16:9)</PresentationFormat>
  <Paragraphs>110</Paragraphs>
  <Slides>18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33" baseType="lpstr">
      <vt:lpstr>Calibri</vt:lpstr>
      <vt:lpstr>Advent Pro Light</vt:lpstr>
      <vt:lpstr>Anton</vt:lpstr>
      <vt:lpstr>Courier New</vt:lpstr>
      <vt:lpstr>Fira Sans Condensed Light</vt:lpstr>
      <vt:lpstr>Times New Roman</vt:lpstr>
      <vt:lpstr>Wingdings</vt:lpstr>
      <vt:lpstr>Fira Sans Condensed</vt:lpstr>
      <vt:lpstr>Arial</vt:lpstr>
      <vt:lpstr>Cambria Math</vt:lpstr>
      <vt:lpstr>MS Mincho</vt:lpstr>
      <vt:lpstr>Rajdhani</vt:lpstr>
      <vt:lpstr>Symbol</vt:lpstr>
      <vt:lpstr>Josefin Slab</vt:lpstr>
      <vt:lpstr>Ai Tech Agency by Slidesgo</vt:lpstr>
      <vt:lpstr>GIẢI THUẬT  SVM</vt:lpstr>
      <vt:lpstr>Nội dung</vt:lpstr>
      <vt:lpstr>Giới  thiệu</vt:lpstr>
      <vt:lpstr>PowerPoint Presentation</vt:lpstr>
      <vt:lpstr>Giới thiệu Datasets</vt:lpstr>
      <vt:lpstr>Yêu cầu</vt:lpstr>
      <vt:lpstr>Phương pháp</vt:lpstr>
      <vt:lpstr>Xây dựng giải thuật svm</vt:lpstr>
      <vt:lpstr>Input và Output</vt:lpstr>
      <vt:lpstr>Ý tưởng giải thuật</vt:lpstr>
      <vt:lpstr>x</vt:lpstr>
      <vt:lpstr>Gx ≤ h</vt:lpstr>
      <vt:lpstr>Ax = b</vt:lpstr>
      <vt:lpstr>svm cho k bộ phân lớp</vt:lpstr>
      <vt:lpstr>Ý tưởng</vt:lpstr>
      <vt:lpstr>Kết quả thực nghiệm</vt:lpstr>
      <vt:lpstr>Kết quả</vt:lpstr>
      <vt:lpstr>THANK YOU FOR YOUR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 VEHCLE COUPON RECOMMENDATION BY BAYES NAIVE</dc:title>
  <dc:creator>Hải Nguyễn</dc:creator>
  <cp:lastModifiedBy>Hải Nguyễn</cp:lastModifiedBy>
  <cp:revision>55</cp:revision>
  <dcterms:modified xsi:type="dcterms:W3CDTF">2021-09-15T01:09:25Z</dcterms:modified>
</cp:coreProperties>
</file>